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2" r:id="rId1"/>
  </p:sldMasterIdLst>
  <p:notesMasterIdLst>
    <p:notesMasterId r:id="rId15"/>
  </p:notesMasterIdLst>
  <p:sldIdLst>
    <p:sldId id="256" r:id="rId2"/>
    <p:sldId id="311" r:id="rId3"/>
    <p:sldId id="360" r:id="rId4"/>
    <p:sldId id="378" r:id="rId5"/>
    <p:sldId id="361" r:id="rId6"/>
    <p:sldId id="362" r:id="rId7"/>
    <p:sldId id="379" r:id="rId8"/>
    <p:sldId id="380" r:id="rId9"/>
    <p:sldId id="381" r:id="rId10"/>
    <p:sldId id="382" r:id="rId11"/>
    <p:sldId id="383" r:id="rId12"/>
    <p:sldId id="363" r:id="rId13"/>
    <p:sldId id="377" r:id="rId14"/>
  </p:sldIdLst>
  <p:sldSz cx="10764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3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91" autoAdjust="0"/>
  </p:normalViewPr>
  <p:slideViewPr>
    <p:cSldViewPr>
      <p:cViewPr varScale="1">
        <p:scale>
          <a:sx n="68" d="100"/>
          <a:sy n="68" d="100"/>
        </p:scale>
        <p:origin x="1098" y="72"/>
      </p:cViewPr>
      <p:guideLst>
        <p:guide orient="horz" pos="2160"/>
        <p:guide pos="3391"/>
      </p:guideLst>
    </p:cSldViewPr>
  </p:slideViewPr>
  <p:outlineViewPr>
    <p:cViewPr>
      <p:scale>
        <a:sx n="33" d="100"/>
        <a:sy n="33" d="100"/>
      </p:scale>
      <p:origin x="0" y="-20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FBB3B-1513-4D12-B4AA-4C67F07043BF}" type="datetimeFigureOut">
              <a:rPr lang="en-IN" smtClean="0"/>
              <a:t>21-04-2025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685800"/>
            <a:ext cx="5381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72E55-3CA1-4572-B681-FD76F45750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920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76890" y="69756"/>
            <a:ext cx="10611055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25019" y="3200400"/>
            <a:ext cx="7535387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086" y="1449304"/>
            <a:ext cx="10620668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74086" y="1396720"/>
            <a:ext cx="10620668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74086" y="2976649"/>
            <a:ext cx="10620668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8242" y="1505931"/>
            <a:ext cx="9688354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4508" y="274642"/>
            <a:ext cx="2368264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6484" y="274641"/>
            <a:ext cx="654861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076484" y="1447800"/>
            <a:ext cx="9150112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76890" y="69756"/>
            <a:ext cx="10611055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348" y="952501"/>
            <a:ext cx="9150112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0348" y="2547938"/>
            <a:ext cx="9150112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41923" y="6172200"/>
            <a:ext cx="4709617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81716" y="2376830"/>
            <a:ext cx="10611224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1403" y="2341476"/>
            <a:ext cx="10611537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80414" y="2468880"/>
            <a:ext cx="10612526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2237" y="6208776"/>
            <a:ext cx="538242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6484" y="1447800"/>
            <a:ext cx="4413584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808527" y="1447800"/>
            <a:ext cx="4413584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273050"/>
            <a:ext cx="9150112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6484" y="1447800"/>
            <a:ext cx="439564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830954" y="1447800"/>
            <a:ext cx="439564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076484" y="2247900"/>
            <a:ext cx="4395642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5830954" y="2247900"/>
            <a:ext cx="4395642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75354" y="69755"/>
            <a:ext cx="10611055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273050"/>
            <a:ext cx="9150112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076484" y="1600200"/>
            <a:ext cx="2242675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498572" y="1600200"/>
            <a:ext cx="6728024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4900550"/>
            <a:ext cx="861187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6484" y="5445825"/>
            <a:ext cx="861187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6484" y="6172200"/>
            <a:ext cx="4575056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2237" y="6208776"/>
            <a:ext cx="538242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80415" y="4683555"/>
            <a:ext cx="1060336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80652" y="4650475"/>
            <a:ext cx="1060312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80655" y="4773225"/>
            <a:ext cx="10603126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417" y="66676"/>
            <a:ext cx="10597518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75354" y="69755"/>
            <a:ext cx="10611055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76484" y="274638"/>
            <a:ext cx="9150112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6484" y="1447800"/>
            <a:ext cx="9150112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266266" y="6191250"/>
            <a:ext cx="2915477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76484" y="6172200"/>
            <a:ext cx="4664763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72237" y="6210300"/>
            <a:ext cx="538242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0219" y="4038600"/>
            <a:ext cx="4495799" cy="1066800"/>
          </a:xfrm>
        </p:spPr>
        <p:txBody>
          <a:bodyPr>
            <a:normAutofit lnSpcReduction="10000"/>
          </a:bodyPr>
          <a:lstStyle/>
          <a:p>
            <a:r>
              <a:rPr lang="en-IN" sz="3200" b="1" dirty="0">
                <a:solidFill>
                  <a:schemeClr val="tx1"/>
                </a:solidFill>
              </a:rPr>
              <a:t>By: Shozab Seemab Khan</a:t>
            </a:r>
          </a:p>
          <a:p>
            <a:r>
              <a:rPr lang="en-IN" sz="3200" b="1" dirty="0">
                <a:solidFill>
                  <a:schemeClr val="tx1"/>
                </a:solidFill>
              </a:rPr>
              <a:t>(PhD Zoology Scholar)</a:t>
            </a:r>
          </a:p>
          <a:p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242" y="1524002"/>
            <a:ext cx="9688354" cy="1451959"/>
          </a:xfrm>
        </p:spPr>
        <p:txBody>
          <a:bodyPr>
            <a:normAutofit/>
          </a:bodyPr>
          <a:lstStyle/>
          <a:p>
            <a:r>
              <a:rPr lang="en-IN" sz="5400" b="1" dirty="0">
                <a:latin typeface="Times New Roman" pitchFamily="18" charset="0"/>
                <a:cs typeface="Times New Roman" pitchFamily="18" charset="0"/>
              </a:rPr>
              <a:t>Synaptic Transmission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9978E7D-6872-CD77-FB71-BD9B01DE66CF}"/>
              </a:ext>
            </a:extLst>
          </p:cNvPr>
          <p:cNvSpPr txBox="1">
            <a:spLocks/>
          </p:cNvSpPr>
          <p:nvPr/>
        </p:nvSpPr>
        <p:spPr>
          <a:xfrm>
            <a:off x="1877219" y="6019800"/>
            <a:ext cx="7010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rgbClr val="C00000"/>
                </a:solidFill>
              </a:rPr>
              <a:t>ABAIDULLAH COLLEGE PAKPATTAN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C44ED0D-D3A9-25EB-CCDB-8A0D3EC5EF79}"/>
              </a:ext>
            </a:extLst>
          </p:cNvPr>
          <p:cNvSpPr txBox="1">
            <a:spLocks/>
          </p:cNvSpPr>
          <p:nvPr/>
        </p:nvSpPr>
        <p:spPr>
          <a:xfrm>
            <a:off x="1267619" y="228600"/>
            <a:ext cx="8153400" cy="1066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tx1"/>
                </a:solidFill>
              </a:rPr>
              <a:t>Subject: Physiology of Coordination</a:t>
            </a:r>
          </a:p>
          <a:p>
            <a:r>
              <a:rPr lang="en-IN" sz="3200" b="1" dirty="0">
                <a:solidFill>
                  <a:schemeClr val="tx1"/>
                </a:solidFill>
              </a:rPr>
              <a:t>(BS Zoology 6th Semester)</a:t>
            </a:r>
          </a:p>
          <a:p>
            <a:endParaRPr lang="en-IN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14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674B1-6662-0C38-7D9D-5C5AD2112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1F275-D3C3-26BD-F7DD-0268C3960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✅ Key Features: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2E65CFA-4F88-0D1C-1E9C-CEB9EEA67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521810"/>
              </p:ext>
            </p:extLst>
          </p:nvPr>
        </p:nvGraphicFramePr>
        <p:xfrm>
          <a:off x="200819" y="863990"/>
          <a:ext cx="10287000" cy="568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43500">
                  <a:extLst>
                    <a:ext uri="{9D8B030D-6E8A-4147-A177-3AD203B41FA5}">
                      <a16:colId xmlns:a16="http://schemas.microsoft.com/office/drawing/2014/main" val="1180551552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3264867623"/>
                    </a:ext>
                  </a:extLst>
                </a:gridCol>
              </a:tblGrid>
              <a:tr h="9482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Feature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Chemical Synapse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75519070"/>
                  </a:ext>
                </a:extLst>
              </a:tr>
              <a:tr h="9482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Speed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Slower (milliseconds)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41212581"/>
                  </a:ext>
                </a:extLst>
              </a:tr>
              <a:tr h="9482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Direction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 dirty="0">
                          <a:effectLst/>
                        </a:rPr>
                        <a:t>Unidirectional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73121631"/>
                  </a:ext>
                </a:extLst>
              </a:tr>
              <a:tr h="9482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Signal Type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Neurotransmitter-based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3778155"/>
                  </a:ext>
                </a:extLst>
              </a:tr>
              <a:tr h="9482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Modifiability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High (synaptic plasticity)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47692018"/>
                  </a:ext>
                </a:extLst>
              </a:tr>
              <a:tr h="9482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Synaptic Cleft Width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 dirty="0">
                          <a:effectLst/>
                        </a:rPr>
                        <a:t>Wider (~20–40 nm)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11481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248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91FF7-C47C-419C-1713-31412CEA9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0100-6336-99B5-0A3C-4AC0AEE71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⚖️ Summary Table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7A042C-5DA0-B476-F35E-72D293F110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193434"/>
              </p:ext>
            </p:extLst>
          </p:nvPr>
        </p:nvGraphicFramePr>
        <p:xfrm>
          <a:off x="124619" y="758444"/>
          <a:ext cx="10515600" cy="60233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1112452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5565086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540114264"/>
                    </a:ext>
                  </a:extLst>
                </a:gridCol>
              </a:tblGrid>
              <a:tr h="674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 dirty="0">
                          <a:effectLst/>
                        </a:rPr>
                        <a:t>Feature</a:t>
                      </a:r>
                      <a:endParaRPr lang="en-US" sz="2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Electrical Synapse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Chemical Synapse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61995424"/>
                  </a:ext>
                </a:extLst>
              </a:tr>
              <a:tr h="674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 dirty="0">
                          <a:effectLst/>
                        </a:rPr>
                        <a:t>Transmission Medium</a:t>
                      </a:r>
                      <a:endParaRPr lang="en-US" sz="2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Ion flow (gap junctions)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Neurotransmitters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56942674"/>
                  </a:ext>
                </a:extLst>
              </a:tr>
              <a:tr h="674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Speed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Very fast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Slower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00627065"/>
                  </a:ext>
                </a:extLst>
              </a:tr>
              <a:tr h="674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Direction of Flow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Bidirectional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Unidirectional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2284769"/>
                  </a:ext>
                </a:extLst>
              </a:tr>
              <a:tr h="674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Synaptic Cleft Width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~3.5 nm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20–40 nm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18033960"/>
                  </a:ext>
                </a:extLst>
              </a:tr>
              <a:tr h="674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Signal Modulation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Minimal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600" kern="100">
                          <a:effectLst/>
                        </a:rPr>
                        <a:t>High (plasticity possible)</a:t>
                      </a:r>
                      <a:endParaRPr lang="en-US" sz="2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79426303"/>
                  </a:ext>
                </a:extLst>
              </a:tr>
              <a:tr h="674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Common Locations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Brainstem, retina, heart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CNS, NMJ, endocrine synapses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93334016"/>
                  </a:ext>
                </a:extLst>
              </a:tr>
              <a:tr h="1305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Energy Requirement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Low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Higher (needs ATP for vesicle recycling)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71128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689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BDF37-ED41-E41C-A38F-28BD4769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9CCA250-1C2A-E808-4CBF-67EE0B742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18" y="153413"/>
            <a:ext cx="10439401" cy="6551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202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D8981-15F9-5CB6-CBCA-3E604027F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305C01-ECE5-FB43-0E55-00422CBB4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819" y="2286000"/>
            <a:ext cx="915011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11500" b="1" dirty="0">
                <a:solidFill>
                  <a:schemeClr val="tx1"/>
                </a:solidFill>
                <a:latin typeface="+mn-lt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19977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4E857-024F-5BC2-1D6F-1B8D3EE5B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EF02-83AA-61C6-52E4-98F481819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🔄 What is Synaptic Transmission?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731A-D754-2E5A-14F2-2373D1FFE8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Synaptic transmission is the process by which a nerve impulse (action potential) is transferred from one neuron to another or to an effector cell (like a muscle or gland). This occurs at a specialized junction called a synapse.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There are two main types of synapses: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>
                <a:cs typeface="Times New Roman" pitchFamily="18" charset="0"/>
              </a:rPr>
              <a:t>Electrical Synapse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>
                <a:cs typeface="Times New Roman" pitchFamily="18" charset="0"/>
              </a:rPr>
              <a:t>Chemical Synapse</a:t>
            </a:r>
          </a:p>
        </p:txBody>
      </p:sp>
    </p:spTree>
    <p:extLst>
      <p:ext uri="{BB962C8B-B14F-4D97-AF65-F5344CB8AC3E}">
        <p14:creationId xmlns:p14="http://schemas.microsoft.com/office/powerpoint/2010/main" val="311674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03A1B-9B05-6702-FCCA-6863715E9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BC56A-9D87-A373-1DB7-40C0F10DB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⚡️ 1. Electrical Synapse:🧬 Structure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9A2B5-C5F7-51D4-3EC3-F9A8081D4D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Electrical synapses are gap junctions where two neurons are physically connected by specialized protein channels called connexons.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Each connexon is made of six connexin proteins forming a pore.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These pores align across the pre- and postsynaptic neurons, allowing direct cytoplasmic continuity.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The synaptic cleft is very narrow (~3.5 nm), compared to chemical synapses.</a:t>
            </a:r>
          </a:p>
        </p:txBody>
      </p:sp>
    </p:spTree>
    <p:extLst>
      <p:ext uri="{BB962C8B-B14F-4D97-AF65-F5344CB8AC3E}">
        <p14:creationId xmlns:p14="http://schemas.microsoft.com/office/powerpoint/2010/main" val="28004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0AA81-F955-04B8-255F-D676466A7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5EEF3-E84A-1E33-4F76-2FCFB89DC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⚡️ 1. Electrical Synapse:⚙️ Function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F890E-A493-C4FB-B768-0C67A72B1B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Direct, passive flow of ions and small molecules from one cell to another.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Enables rapid transmission of signals.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Transmission is bidirectional (can flow in either direction).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No neurotransmitters are involved.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Action potentials are transmitted almost instantaneously, making electrical synapses ideal for: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Escape reflexes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Synchronized neuronal activity (e.g., heart muscle, some brain regions)</a:t>
            </a:r>
          </a:p>
        </p:txBody>
      </p:sp>
    </p:spTree>
    <p:extLst>
      <p:ext uri="{BB962C8B-B14F-4D97-AF65-F5344CB8AC3E}">
        <p14:creationId xmlns:p14="http://schemas.microsoft.com/office/powerpoint/2010/main" val="302944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EEC58-98E6-F44A-B6AC-5B016BBB0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B5E3F-AFE6-6553-675E-E376FB59E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✅ Key Features: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4F3BF7B-AF31-763C-2745-B726C2ED0A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829170"/>
              </p:ext>
            </p:extLst>
          </p:nvPr>
        </p:nvGraphicFramePr>
        <p:xfrm>
          <a:off x="311219" y="914400"/>
          <a:ext cx="10142400" cy="563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1200">
                  <a:extLst>
                    <a:ext uri="{9D8B030D-6E8A-4147-A177-3AD203B41FA5}">
                      <a16:colId xmlns:a16="http://schemas.microsoft.com/office/drawing/2014/main" val="1999348023"/>
                    </a:ext>
                  </a:extLst>
                </a:gridCol>
                <a:gridCol w="5071200">
                  <a:extLst>
                    <a:ext uri="{9D8B030D-6E8A-4147-A177-3AD203B41FA5}">
                      <a16:colId xmlns:a16="http://schemas.microsoft.com/office/drawing/2014/main" val="4184251866"/>
                    </a:ext>
                  </a:extLst>
                </a:gridCol>
              </a:tblGrid>
              <a:tr h="939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 dirty="0">
                          <a:effectLst/>
                        </a:rPr>
                        <a:t>Feature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Electrical Synapse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33669140"/>
                  </a:ext>
                </a:extLst>
              </a:tr>
              <a:tr h="939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 dirty="0">
                          <a:effectLst/>
                        </a:rPr>
                        <a:t>Speed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Very fast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77985420"/>
                  </a:ext>
                </a:extLst>
              </a:tr>
              <a:tr h="939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Direction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Bidirectional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81884556"/>
                  </a:ext>
                </a:extLst>
              </a:tr>
              <a:tr h="939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Signal Type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Ionic current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87961616"/>
                  </a:ext>
                </a:extLst>
              </a:tr>
              <a:tr h="939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Modifiability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Low (less plastic)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30798731"/>
                  </a:ext>
                </a:extLst>
              </a:tr>
              <a:tr h="939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>
                          <a:effectLst/>
                        </a:rPr>
                        <a:t>Synaptic Cleft Width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0" kern="100" dirty="0">
                          <a:effectLst/>
                        </a:rPr>
                        <a:t>Narrow (~3.5 nm)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07928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70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98543-F28A-A26C-1C64-8A7B9FC6D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E049D-3C78-3457-BC35-A35A519CF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💊 2. Chemical Synapse: 🧬 Structure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1D965-74C5-BC84-7E3D-64A66D4AD40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Chemical synapses involve more complex structures and processes. The key components are: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Presynaptic Neuron: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Synaptic vesicles: </a:t>
            </a:r>
            <a:r>
              <a:rPr lang="en-US" sz="4400" dirty="0">
                <a:cs typeface="Times New Roman" pitchFamily="18" charset="0"/>
              </a:rPr>
              <a:t>Store neurotransmitters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Voltage-gated calcium channels: </a:t>
            </a:r>
            <a:r>
              <a:rPr lang="en-US" sz="4400" dirty="0">
                <a:cs typeface="Times New Roman" pitchFamily="18" charset="0"/>
              </a:rPr>
              <a:t>Open in response to an action potential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Presynaptic membrane: </a:t>
            </a:r>
            <a:r>
              <a:rPr lang="en-US" sz="4400" dirty="0">
                <a:cs typeface="Times New Roman" pitchFamily="18" charset="0"/>
              </a:rPr>
              <a:t>Site of neurotransmitter release</a:t>
            </a:r>
          </a:p>
        </p:txBody>
      </p:sp>
    </p:spTree>
    <p:extLst>
      <p:ext uri="{BB962C8B-B14F-4D97-AF65-F5344CB8AC3E}">
        <p14:creationId xmlns:p14="http://schemas.microsoft.com/office/powerpoint/2010/main" val="91929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C2295-084C-805A-CF5C-6612DE467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F7784-811F-EBA3-86F3-644243C9F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💊 2. Chemical Synapse: 🧬 Structure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D3FF7-AE98-69D3-1706-573112D30C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b="1" dirty="0">
                <a:cs typeface="Times New Roman" pitchFamily="18" charset="0"/>
              </a:rPr>
              <a:t>Synaptic Cleft: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 gap (~20-40 nm wide) between the presynaptic and postsynaptic neurons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Postsynaptic Neuron: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Receptors for neurotransmitters on the postsynaptic membrane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Ligand-gated ion channels or G-protein coupled receptors (GPCRs)</a:t>
            </a:r>
          </a:p>
        </p:txBody>
      </p:sp>
    </p:spTree>
    <p:extLst>
      <p:ext uri="{BB962C8B-B14F-4D97-AF65-F5344CB8AC3E}">
        <p14:creationId xmlns:p14="http://schemas.microsoft.com/office/powerpoint/2010/main" val="376142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E76D2-FE15-6B66-ACDA-640B8B5C1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C222F-045C-CDDF-EE07-F4483D0F4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💊 2. Chemical Synapse: ⚙️ Function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C3A17-6AAA-D067-E07B-6B0E6C42F53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Action potential reaches the presynaptic terminal.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Voltage-gated Ca²⁺ channels open → Ca²⁺ influx.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Ca²⁺ triggers vesicle fusion with the presynaptic membrane.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Neurotransmitters are released into the synaptic cleft by exocytosis.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Neurotransmitters bind to receptors on the postsynaptic membrane.</a:t>
            </a:r>
          </a:p>
        </p:txBody>
      </p:sp>
    </p:spTree>
    <p:extLst>
      <p:ext uri="{BB962C8B-B14F-4D97-AF65-F5344CB8AC3E}">
        <p14:creationId xmlns:p14="http://schemas.microsoft.com/office/powerpoint/2010/main" val="288081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7F479-D72D-A291-F29A-91FF9D07D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83F17-0455-5293-8838-2464B5CF2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💊 2. Chemical Synapse: ⚙️ Function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4E8AA-D96F-7822-22A6-FBA4552B05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This causes ion channels to open (or triggers intracellular cascades), creating a postsynaptic potential.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Neurotransmitter action is terminated by: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>
                <a:cs typeface="Times New Roman" pitchFamily="18" charset="0"/>
              </a:rPr>
              <a:t>Enzymatic breakdown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>
                <a:cs typeface="Times New Roman" pitchFamily="18" charset="0"/>
              </a:rPr>
              <a:t>Reuptake into the presynaptic neuron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>
                <a:cs typeface="Times New Roman" pitchFamily="18" charset="0"/>
              </a:rPr>
              <a:t>Diffusion away</a:t>
            </a:r>
          </a:p>
        </p:txBody>
      </p:sp>
    </p:spTree>
    <p:extLst>
      <p:ext uri="{BB962C8B-B14F-4D97-AF65-F5344CB8AC3E}">
        <p14:creationId xmlns:p14="http://schemas.microsoft.com/office/powerpoint/2010/main" val="142827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1127</TotalTime>
  <Words>542</Words>
  <Application>Microsoft Office PowerPoint</Application>
  <PresentationFormat>Custom</PresentationFormat>
  <Paragraphs>100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Franklin Gothic Book</vt:lpstr>
      <vt:lpstr>Perpetua</vt:lpstr>
      <vt:lpstr>Times New Roman</vt:lpstr>
      <vt:lpstr>Wingdings 2</vt:lpstr>
      <vt:lpstr>Equity</vt:lpstr>
      <vt:lpstr>Synaptic Transmission</vt:lpstr>
      <vt:lpstr>🔄 What is Synaptic Transmission?</vt:lpstr>
      <vt:lpstr>⚡️ 1. Electrical Synapse:🧬 Structure</vt:lpstr>
      <vt:lpstr>⚡️ 1. Electrical Synapse:⚙️ Function</vt:lpstr>
      <vt:lpstr>✅ Key Features:</vt:lpstr>
      <vt:lpstr>💊 2. Chemical Synapse: 🧬 Structure</vt:lpstr>
      <vt:lpstr>💊 2. Chemical Synapse: 🧬 Structure</vt:lpstr>
      <vt:lpstr>💊 2. Chemical Synapse: ⚙️ Function</vt:lpstr>
      <vt:lpstr>💊 2. Chemical Synapse: ⚙️ Function</vt:lpstr>
      <vt:lpstr>✅ Key Features:</vt:lpstr>
      <vt:lpstr>⚖️ Summary Table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</dc:creator>
  <cp:lastModifiedBy>Shozab</cp:lastModifiedBy>
  <cp:revision>216</cp:revision>
  <dcterms:created xsi:type="dcterms:W3CDTF">2006-08-16T00:00:00Z</dcterms:created>
  <dcterms:modified xsi:type="dcterms:W3CDTF">2025-04-21T04:54:01Z</dcterms:modified>
</cp:coreProperties>
</file>