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sldIdLst>
    <p:sldId id="256" r:id="rId3"/>
    <p:sldId id="315" r:id="rId4"/>
    <p:sldId id="299" r:id="rId5"/>
    <p:sldId id="361" r:id="rId6"/>
    <p:sldId id="364" r:id="rId7"/>
    <p:sldId id="381" r:id="rId8"/>
    <p:sldId id="382" r:id="rId9"/>
    <p:sldId id="366" r:id="rId10"/>
    <p:sldId id="383" r:id="rId11"/>
    <p:sldId id="384" r:id="rId12"/>
    <p:sldId id="385" r:id="rId13"/>
    <p:sldId id="386" r:id="rId14"/>
    <p:sldId id="388" r:id="rId15"/>
    <p:sldId id="354" r:id="rId16"/>
    <p:sldId id="389" r:id="rId17"/>
    <p:sldId id="380" r:id="rId18"/>
    <p:sldId id="391" r:id="rId19"/>
    <p:sldId id="390" r:id="rId20"/>
    <p:sldId id="387" r:id="rId21"/>
    <p:sldId id="393" r:id="rId22"/>
    <p:sldId id="392" r:id="rId23"/>
    <p:sldId id="394" r:id="rId24"/>
    <p:sldId id="27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941562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9844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595201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210550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52857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091953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360734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174844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065253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203543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801702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570876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467422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266822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110123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772444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77952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9000">
              <a:schemeClr val="bg2">
                <a:lumMod val="75000"/>
              </a:schemeClr>
            </a:gs>
            <a:gs pos="0">
              <a:schemeClr val="tx2">
                <a:lumMod val="75000"/>
              </a:schemeClr>
            </a:gs>
            <a:gs pos="100000">
              <a:schemeClr val="bg2">
                <a:shade val="96000"/>
                <a:satMod val="120000"/>
                <a:lumMod val="90000"/>
              </a:schemeClr>
            </a:gs>
          </a:gsLst>
          <a:lin ang="2100000" scaled="0"/>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12/9/2024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12/9/2024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24256155"/>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19000">
              <a:schemeClr val="bg2">
                <a:lumMod val="75000"/>
              </a:schemeClr>
            </a:gs>
            <a:gs pos="0">
              <a:schemeClr val="tx2">
                <a:lumMod val="75000"/>
              </a:schemeClr>
            </a:gs>
            <a:gs pos="100000">
              <a:schemeClr val="bg2">
                <a:shade val="96000"/>
                <a:satMod val="120000"/>
                <a:lumMod val="90000"/>
              </a:schemeClr>
            </a:gs>
          </a:gsLst>
          <a:lin ang="2100000" scaled="0"/>
        </a:gradFill>
        <a:effectLst/>
      </p:bgPr>
    </p:bg>
    <p:spTree>
      <p:nvGrpSpPr>
        <p:cNvPr id="1" name=""/>
        <p:cNvGrpSpPr/>
        <p:nvPr/>
      </p:nvGrpSpPr>
      <p:grpSpPr>
        <a:xfrm>
          <a:off x="0" y="0"/>
          <a:ext cx="0" cy="0"/>
          <a:chOff x="0" y="0"/>
          <a:chExt cx="0" cy="0"/>
        </a:xfrm>
      </p:grpSpPr>
      <p:sp>
        <p:nvSpPr>
          <p:cNvPr id="5" name="TextBox 4"/>
          <p:cNvSpPr txBox="1"/>
          <p:nvPr/>
        </p:nvSpPr>
        <p:spPr>
          <a:xfrm>
            <a:off x="2211161" y="719578"/>
            <a:ext cx="7621951" cy="646331"/>
          </a:xfrm>
          <a:prstGeom prst="rect">
            <a:avLst/>
          </a:prstGeom>
          <a:solidFill>
            <a:schemeClr val="tx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General and Molecular Genetics</a:t>
            </a:r>
            <a:endParaRPr kumimoji="0" lang="en-GB"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endParaRPr>
          </a:p>
        </p:txBody>
      </p:sp>
      <p:sp>
        <p:nvSpPr>
          <p:cNvPr id="11" name="Rectangle 10"/>
          <p:cNvSpPr/>
          <p:nvPr/>
        </p:nvSpPr>
        <p:spPr>
          <a:xfrm>
            <a:off x="739978" y="5421613"/>
            <a:ext cx="10366428" cy="769441"/>
          </a:xfrm>
          <a:prstGeom prst="rect">
            <a:avLst/>
          </a:prstGeom>
          <a:solidFill>
            <a:schemeClr val="tx1"/>
          </a:solidFill>
        </p:spPr>
        <p:txBody>
          <a:bodyPr wrap="non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By: Shozab Seemab Khan (PhD Scholar)</a:t>
            </a:r>
          </a:p>
        </p:txBody>
      </p:sp>
      <p:sp>
        <p:nvSpPr>
          <p:cNvPr id="13" name="TextBox 12"/>
          <p:cNvSpPr txBox="1"/>
          <p:nvPr/>
        </p:nvSpPr>
        <p:spPr>
          <a:xfrm>
            <a:off x="991493" y="2749839"/>
            <a:ext cx="10209013" cy="923330"/>
          </a:xfrm>
          <a:prstGeom prst="rect">
            <a:avLst/>
          </a:prstGeom>
          <a:solidFill>
            <a:srgbClr val="FFC000"/>
          </a:solid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DNA Replication in Prokaryotes</a:t>
            </a:r>
            <a:endParaRPr kumimoji="0" lang="en-GB" sz="5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842536587"/>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3DDF946-09A3-1F6D-19DF-1D63C1677B2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CD29F2-A990-5EE9-C7C5-A82F2EA48BEC}"/>
              </a:ext>
            </a:extLst>
          </p:cNvPr>
          <p:cNvSpPr>
            <a:spLocks noGrp="1"/>
          </p:cNvSpPr>
          <p:nvPr>
            <p:ph idx="1"/>
          </p:nvPr>
        </p:nvSpPr>
        <p:spPr>
          <a:xfrm>
            <a:off x="168812" y="847137"/>
            <a:ext cx="11830930" cy="6010861"/>
          </a:xfrm>
        </p:spPr>
        <p:txBody>
          <a:bodyPr>
            <a:normAutofit fontScale="92500" lnSpcReduction="2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pol III, which adds nucleotides one by one to the growing DNA chain. The addition of nucleotides requires energy; this energy is obtained from the nucleotides that have three phosphates attached to them.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ATP structurally is an adenine nucleotide which has three phosphate groups attached; breaking off the third phosphate releases energy. In addition to ATP, there are also TTP, CTP, and GTP.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Each of these is made up of the corresponding nucleotide with three phosphates attached. When the bond between the phosphates is broken, the energy released is used to form the phosphodiester bond between the incoming nucleotide and the existing chain.</a:t>
            </a:r>
          </a:p>
        </p:txBody>
      </p:sp>
      <p:sp>
        <p:nvSpPr>
          <p:cNvPr id="4" name="Rectangle 3">
            <a:extLst>
              <a:ext uri="{FF2B5EF4-FFF2-40B4-BE49-F238E27FC236}">
                <a16:creationId xmlns:a16="http://schemas.microsoft.com/office/drawing/2014/main" id="{3FE3507F-0584-EDF9-D0B8-07A01FD7B220}"/>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Role of DNA Polymerase III Enzyme</a:t>
            </a:r>
          </a:p>
        </p:txBody>
      </p:sp>
    </p:spTree>
    <p:extLst>
      <p:ext uri="{BB962C8B-B14F-4D97-AF65-F5344CB8AC3E}">
        <p14:creationId xmlns:p14="http://schemas.microsoft.com/office/powerpoint/2010/main" val="1735004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82F9B3C-30C8-2D76-84E8-30066C0E4BE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7EC694-9F6D-3125-4715-E63AD2C3415B}"/>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polymerase is able to add nucleotides only in the 5′ to 3′ direction (a new DNA strand can be only extended in this direction).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It requires a free 3′-OH group (located on the sugar) to which it can add the next nucleotide by forming a phosphodiester bond between the 3′-OH end and the 5′ phosphate of the next nucleotide.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This essentially means that it cannot add nucleotides if a free 3′-OH group is not available.</a:t>
            </a:r>
          </a:p>
        </p:txBody>
      </p:sp>
      <p:sp>
        <p:nvSpPr>
          <p:cNvPr id="4" name="Rectangle 3">
            <a:extLst>
              <a:ext uri="{FF2B5EF4-FFF2-40B4-BE49-F238E27FC236}">
                <a16:creationId xmlns:a16="http://schemas.microsoft.com/office/drawing/2014/main" id="{DE1EF2C8-9E27-5302-0EC3-5C328918D23F}"/>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Role of DNA Polymerase III Enzyme</a:t>
            </a:r>
          </a:p>
        </p:txBody>
      </p:sp>
    </p:spTree>
    <p:extLst>
      <p:ext uri="{BB962C8B-B14F-4D97-AF65-F5344CB8AC3E}">
        <p14:creationId xmlns:p14="http://schemas.microsoft.com/office/powerpoint/2010/main" val="9031181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5CE038D-DF67-1496-0C99-645A8ED48E0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092E2A-F4F7-75CD-2F93-FE0D41E36888}"/>
              </a:ext>
            </a:extLst>
          </p:cNvPr>
          <p:cNvSpPr>
            <a:spLocks noGrp="1"/>
          </p:cNvSpPr>
          <p:nvPr>
            <p:ph idx="1"/>
          </p:nvPr>
        </p:nvSpPr>
        <p:spPr>
          <a:xfrm>
            <a:off x="168812" y="847137"/>
            <a:ext cx="11830930" cy="6010861"/>
          </a:xfrm>
        </p:spPr>
        <p:txBody>
          <a:bodyPr>
            <a:normAutofit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Then how does it add the first nucleotide? The problem is solved with the help of a primer that provides the free 3′-OH end. Another enzyme, RNA primase, synthesizes an RNA primer that is about five to ten nucleotides long and complementary to the DNA.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RNA primase does not require a free 3′-OH group. Because this sequence primes the DNA synthesis, it is appropriately called the primer.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polymerase can now extend this RNA primer, adding nucleotides one by one that are complementary to the template strand</a:t>
            </a:r>
          </a:p>
        </p:txBody>
      </p:sp>
      <p:sp>
        <p:nvSpPr>
          <p:cNvPr id="4" name="Rectangle 3">
            <a:extLst>
              <a:ext uri="{FF2B5EF4-FFF2-40B4-BE49-F238E27FC236}">
                <a16:creationId xmlns:a16="http://schemas.microsoft.com/office/drawing/2014/main" id="{64EEADA9-4B10-A66B-0334-0067FB52D217}"/>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Role of DNA Polymerase III Enzyme</a:t>
            </a:r>
          </a:p>
        </p:txBody>
      </p:sp>
    </p:spTree>
    <p:extLst>
      <p:ext uri="{BB962C8B-B14F-4D97-AF65-F5344CB8AC3E}">
        <p14:creationId xmlns:p14="http://schemas.microsoft.com/office/powerpoint/2010/main" val="34819551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0A2FF5D-7E4D-E292-B716-BABA701C28C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F0048C-9178-2DD9-49DE-F97D93E33416}"/>
              </a:ext>
            </a:extLst>
          </p:cNvPr>
          <p:cNvSpPr>
            <a:spLocks noGrp="1"/>
          </p:cNvSpPr>
          <p:nvPr>
            <p:ph idx="1"/>
          </p:nvPr>
        </p:nvSpPr>
        <p:spPr>
          <a:xfrm>
            <a:off x="168812" y="847137"/>
            <a:ext cx="11830930" cy="6010861"/>
          </a:xfrm>
        </p:spPr>
        <p:txBody>
          <a:bodyPr>
            <a:normAutofit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replication fork moves at the rate of 1000 nucleotides per second. DNA polymerase can only extend in the 5′ to 3′ direction, which poses a slight problem at the replication fork. As we know, the DNA double helix is anti-parallel; that is, one strand is in the 5′ to 3′ direction and the other is oriented in the 3′ to 5′ direction.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One strand, which is complementary to the 3′ to 5′ parental DNA strand, is synthesized continuously towards the replication fork because the polymerase can add nucleotides in this direction. This continuously synthesized strand is known as the leading strand. </a:t>
            </a:r>
          </a:p>
        </p:txBody>
      </p:sp>
      <p:sp>
        <p:nvSpPr>
          <p:cNvPr id="4" name="Rectangle 3">
            <a:extLst>
              <a:ext uri="{FF2B5EF4-FFF2-40B4-BE49-F238E27FC236}">
                <a16:creationId xmlns:a16="http://schemas.microsoft.com/office/drawing/2014/main" id="{3F93BA0D-518F-C72D-8FE4-BA09C8DE9CF2}"/>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Leading Strand</a:t>
            </a:r>
          </a:p>
        </p:txBody>
      </p:sp>
    </p:spTree>
    <p:extLst>
      <p:ext uri="{BB962C8B-B14F-4D97-AF65-F5344CB8AC3E}">
        <p14:creationId xmlns:p14="http://schemas.microsoft.com/office/powerpoint/2010/main" val="29785448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5">
            <a:extLst>
              <a:ext uri="{FF2B5EF4-FFF2-40B4-BE49-F238E27FC236}">
                <a16:creationId xmlns:a16="http://schemas.microsoft.com/office/drawing/2014/main" id="{988D4DC0-0ECF-43BA-9A20-C8D78EE52384}"/>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509967" y="0"/>
            <a:ext cx="74529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1299739"/>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CF738B6-6E64-3C24-C084-6937A2F5A99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45BF0C-F68F-36CC-BEFA-14BF5A421C3F}"/>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other strand, complementary to the 5′ to 3′ parental DNA, is extended away from the replication fork, in small fragments known as Okazaki fragments, each requiring a primer to start the synthesis.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Okazaki fragments are named after the Japanese scientist who first discovered them. The strand with the Okazaki fragments is known as the lagging strand.</a:t>
            </a:r>
          </a:p>
        </p:txBody>
      </p:sp>
      <p:sp>
        <p:nvSpPr>
          <p:cNvPr id="4" name="Rectangle 3">
            <a:extLst>
              <a:ext uri="{FF2B5EF4-FFF2-40B4-BE49-F238E27FC236}">
                <a16:creationId xmlns:a16="http://schemas.microsoft.com/office/drawing/2014/main" id="{34EE38E0-4E6D-A8A0-BDF7-1E8FAA5AF371}"/>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Lagging Strand</a:t>
            </a:r>
          </a:p>
        </p:txBody>
      </p:sp>
    </p:spTree>
    <p:extLst>
      <p:ext uri="{BB962C8B-B14F-4D97-AF65-F5344CB8AC3E}">
        <p14:creationId xmlns:p14="http://schemas.microsoft.com/office/powerpoint/2010/main" val="188044290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22AABD0-1C62-C70B-A4AF-BD9F1E7CA75E}"/>
              </a:ext>
            </a:extLst>
          </p:cNvPr>
          <p:cNvPicPr/>
          <p:nvPr/>
        </p:nvPicPr>
        <p:blipFill>
          <a:blip r:embed="rId2"/>
          <a:stretch>
            <a:fillRect/>
          </a:stretch>
        </p:blipFill>
        <p:spPr>
          <a:xfrm>
            <a:off x="1904557" y="0"/>
            <a:ext cx="8723687" cy="6858000"/>
          </a:xfrm>
          <a:prstGeom prst="rect">
            <a:avLst/>
          </a:prstGeom>
        </p:spPr>
      </p:pic>
    </p:spTree>
    <p:extLst>
      <p:ext uri="{BB962C8B-B14F-4D97-AF65-F5344CB8AC3E}">
        <p14:creationId xmlns:p14="http://schemas.microsoft.com/office/powerpoint/2010/main" val="3784587977"/>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01B97B5-FC4A-8C4B-BDEA-F8DB3DD8C59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C1CFE1-2AAC-7BBC-7499-A9A09D048CFC}"/>
              </a:ext>
            </a:extLst>
          </p:cNvPr>
          <p:cNvSpPr>
            <a:spLocks noGrp="1"/>
          </p:cNvSpPr>
          <p:nvPr>
            <p:ph idx="1"/>
          </p:nvPr>
        </p:nvSpPr>
        <p:spPr>
          <a:xfrm>
            <a:off x="168812" y="847137"/>
            <a:ext cx="11830930" cy="6010861"/>
          </a:xfrm>
        </p:spPr>
        <p:txBody>
          <a:bodyPr>
            <a:normAutofit fontScale="92500"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leading strand can be extended by one primer alone, whereas the lagging strand needs a new primer for each of the short Okazaki fragments. The overall direction of the lagging strand will be 3′ to 5′, and that of the leading strand 5′ to 3′.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 protein called the sliding clamp holds the DNA polymerase in place as it continues to add nucleotides. The sliding clamp is a ring-shaped protein that binds to the DNA and holds the polymerase in place.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Topoisomerase prevents the over-winding of the DNA double helix ahead of the replication fork as the DNA is opening up; it does so by causing temporary nicks in the DNA helix and then resealing it. </a:t>
            </a:r>
          </a:p>
        </p:txBody>
      </p:sp>
      <p:sp>
        <p:nvSpPr>
          <p:cNvPr id="4" name="Rectangle 3">
            <a:extLst>
              <a:ext uri="{FF2B5EF4-FFF2-40B4-BE49-F238E27FC236}">
                <a16:creationId xmlns:a16="http://schemas.microsoft.com/office/drawing/2014/main" id="{53EA66D5-17F3-05AF-6897-FD0E9DC2E4AB}"/>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Role of Sliding Clamp Protein</a:t>
            </a:r>
          </a:p>
        </p:txBody>
      </p:sp>
    </p:spTree>
    <p:extLst>
      <p:ext uri="{BB962C8B-B14F-4D97-AF65-F5344CB8AC3E}">
        <p14:creationId xmlns:p14="http://schemas.microsoft.com/office/powerpoint/2010/main" val="276082332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F1DCF17-A274-DE18-9ED0-695C50FC03E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C5D19-B406-2D12-58BD-A80267F04B39}"/>
              </a:ext>
            </a:extLst>
          </p:cNvPr>
          <p:cNvSpPr>
            <a:spLocks noGrp="1"/>
          </p:cNvSpPr>
          <p:nvPr>
            <p:ph idx="1"/>
          </p:nvPr>
        </p:nvSpPr>
        <p:spPr>
          <a:xfrm>
            <a:off x="168812" y="847137"/>
            <a:ext cx="11830930" cy="6010861"/>
          </a:xfrm>
        </p:spPr>
        <p:txBody>
          <a:bodyPr>
            <a:normAutofit fontScale="925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As synthesis proceeds, the RNA primers are replaced by DNA pol I, which breaks down the RNA and fills the gaps with DNA nucleotides. The nicks that remain between the newly synthesized DNA (that replaced the RNA primer) and the previously synthesized DNA are sealed by the enzyme DNA ligase that catalyzes the formation of phosphodiester linkage between the 3′-OH end of one nucleotide and the 5′ phosphate end of the other fragment.</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Once the chromosome has been completely replicated, the two DNA copies move into two different cells during cell division.</a:t>
            </a:r>
          </a:p>
        </p:txBody>
      </p:sp>
      <p:sp>
        <p:nvSpPr>
          <p:cNvPr id="4" name="Rectangle 3">
            <a:extLst>
              <a:ext uri="{FF2B5EF4-FFF2-40B4-BE49-F238E27FC236}">
                <a16:creationId xmlns:a16="http://schemas.microsoft.com/office/drawing/2014/main" id="{AFD97254-90E6-9CC3-635C-DE3CD3F6DE0E}"/>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Role of DNA Polymerase I and Ligase</a:t>
            </a:r>
          </a:p>
        </p:txBody>
      </p:sp>
    </p:spTree>
    <p:extLst>
      <p:ext uri="{BB962C8B-B14F-4D97-AF65-F5344CB8AC3E}">
        <p14:creationId xmlns:p14="http://schemas.microsoft.com/office/powerpoint/2010/main" val="9019229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94644E4-BC28-08DB-52BB-18DA842F55F9}"/>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05B0219B-8BB3-69C8-9B84-783EFC00E7A4}"/>
              </a:ext>
            </a:extLst>
          </p:cNvPr>
          <p:cNvPicPr>
            <a:picLocks noChangeAspect="1"/>
          </p:cNvPicPr>
          <p:nvPr/>
        </p:nvPicPr>
        <p:blipFill>
          <a:blip r:embed="rId2"/>
          <a:stretch>
            <a:fillRect/>
          </a:stretch>
        </p:blipFill>
        <p:spPr>
          <a:xfrm>
            <a:off x="0" y="449089"/>
            <a:ext cx="12192000" cy="5959821"/>
          </a:xfrm>
          <a:prstGeom prst="rect">
            <a:avLst/>
          </a:prstGeom>
        </p:spPr>
      </p:pic>
    </p:spTree>
    <p:extLst>
      <p:ext uri="{BB962C8B-B14F-4D97-AF65-F5344CB8AC3E}">
        <p14:creationId xmlns:p14="http://schemas.microsoft.com/office/powerpoint/2010/main" val="4114459589"/>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4C9B283-C071-1025-276D-867B4A83D8EE}"/>
              </a:ext>
            </a:extLst>
          </p:cNvPr>
          <p:cNvPicPr>
            <a:picLocks noChangeAspect="1"/>
          </p:cNvPicPr>
          <p:nvPr/>
        </p:nvPicPr>
        <p:blipFill>
          <a:blip r:embed="rId2"/>
          <a:stretch>
            <a:fillRect/>
          </a:stretch>
        </p:blipFill>
        <p:spPr>
          <a:xfrm>
            <a:off x="-6778" y="668491"/>
            <a:ext cx="12198778" cy="6189509"/>
          </a:xfrm>
          <a:prstGeom prst="rect">
            <a:avLst/>
          </a:prstGeom>
        </p:spPr>
      </p:pic>
      <p:pic>
        <p:nvPicPr>
          <p:cNvPr id="6" name="Picture 5">
            <a:extLst>
              <a:ext uri="{FF2B5EF4-FFF2-40B4-BE49-F238E27FC236}">
                <a16:creationId xmlns:a16="http://schemas.microsoft.com/office/drawing/2014/main" id="{CF477CAA-F1BA-EA17-6F1A-2CBBD5CEE43D}"/>
              </a:ext>
            </a:extLst>
          </p:cNvPr>
          <p:cNvPicPr>
            <a:picLocks noChangeAspect="1"/>
          </p:cNvPicPr>
          <p:nvPr/>
        </p:nvPicPr>
        <p:blipFill>
          <a:blip r:embed="rId3"/>
          <a:stretch>
            <a:fillRect/>
          </a:stretch>
        </p:blipFill>
        <p:spPr>
          <a:xfrm>
            <a:off x="0" y="0"/>
            <a:ext cx="12192000" cy="668491"/>
          </a:xfrm>
          <a:prstGeom prst="rect">
            <a:avLst/>
          </a:prstGeom>
        </p:spPr>
      </p:pic>
    </p:spTree>
    <p:extLst>
      <p:ext uri="{BB962C8B-B14F-4D97-AF65-F5344CB8AC3E}">
        <p14:creationId xmlns:p14="http://schemas.microsoft.com/office/powerpoint/2010/main" val="254401989"/>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3FDD21A-1EFB-53F2-AA4C-A38D0A764B9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8D4365-31D0-AA09-2B88-3B7B6FB1BCD0}"/>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process of DNA replication can be summarized as follows:</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1. DNA unwinds at the origin of replication.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2. Helicase opens up the DNA-forming replication forks; these are extended in both directions.</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3. Single-strand binding proteins coat the DNA around the replication fork to prevent rewinding of the DNA.</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4. Topoisomerase binds at the region ahead of the replication fork to prevent supercoiling (over-winding).</a:t>
            </a:r>
          </a:p>
        </p:txBody>
      </p:sp>
      <p:sp>
        <p:nvSpPr>
          <p:cNvPr id="4" name="Rectangle 3">
            <a:extLst>
              <a:ext uri="{FF2B5EF4-FFF2-40B4-BE49-F238E27FC236}">
                <a16:creationId xmlns:a16="http://schemas.microsoft.com/office/drawing/2014/main" id="{4D10A8F7-F5F5-A7A1-25E9-907B97DC9BA1}"/>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Summary</a:t>
            </a:r>
          </a:p>
        </p:txBody>
      </p:sp>
    </p:spTree>
    <p:extLst>
      <p:ext uri="{BB962C8B-B14F-4D97-AF65-F5344CB8AC3E}">
        <p14:creationId xmlns:p14="http://schemas.microsoft.com/office/powerpoint/2010/main" val="291144202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52CED44-ED5F-F687-7358-F02DE275DBA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C17635-BC49-B69F-0378-C83B6B13A0D7}"/>
              </a:ext>
            </a:extLst>
          </p:cNvPr>
          <p:cNvSpPr>
            <a:spLocks noGrp="1"/>
          </p:cNvSpPr>
          <p:nvPr>
            <p:ph idx="1"/>
          </p:nvPr>
        </p:nvSpPr>
        <p:spPr>
          <a:xfrm>
            <a:off x="168812" y="847137"/>
            <a:ext cx="11830930" cy="6010861"/>
          </a:xfrm>
        </p:spPr>
        <p:txBody>
          <a:bodyPr>
            <a:normAutofit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5. Primase synthesizes RNA primers complementary to the DNA strand.</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6. DNA polymerase III starts adding nucleotides to the 3′-OH (sugar) end of the primer.</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7. Elongation of both the lagging and the leading strand continues.</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8. RNA primers are removed and gaps are filled with DNA by DNA pol I.</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9. The gaps between the DNA fragments are sealed by DNA ligase.</a:t>
            </a:r>
          </a:p>
        </p:txBody>
      </p:sp>
      <p:sp>
        <p:nvSpPr>
          <p:cNvPr id="4" name="Rectangle 3">
            <a:extLst>
              <a:ext uri="{FF2B5EF4-FFF2-40B4-BE49-F238E27FC236}">
                <a16:creationId xmlns:a16="http://schemas.microsoft.com/office/drawing/2014/main" id="{A9788859-3E56-46B2-FE64-F6CCDD944E27}"/>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Summary</a:t>
            </a:r>
          </a:p>
        </p:txBody>
      </p:sp>
    </p:spTree>
    <p:extLst>
      <p:ext uri="{BB962C8B-B14F-4D97-AF65-F5344CB8AC3E}">
        <p14:creationId xmlns:p14="http://schemas.microsoft.com/office/powerpoint/2010/main" val="2157332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D82DF6E-D7E0-2466-7ED8-55934ACAB5F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F76CB4-1FB5-9DF5-3CB8-EDDAF5E897DC}"/>
              </a:ext>
            </a:extLst>
          </p:cNvPr>
          <p:cNvSpPr>
            <a:spLocks noGrp="1"/>
          </p:cNvSpPr>
          <p:nvPr>
            <p:ph idx="1"/>
          </p:nvPr>
        </p:nvSpPr>
        <p:spPr>
          <a:xfrm>
            <a:off x="168812" y="847137"/>
            <a:ext cx="11830930" cy="6010861"/>
          </a:xfrm>
        </p:spPr>
        <p:txBody>
          <a:bodyPr>
            <a:normAutofit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replication has been extremely well-studied in prokaryotes, primarily because of the small size of the genome and large number of variants available. </a:t>
            </a:r>
          </a:p>
          <a:p>
            <a:pPr algn="just">
              <a:buFont typeface="Wingdings" panose="05000000000000000000" pitchFamily="2" charset="2"/>
              <a:buChar char="v"/>
            </a:pPr>
            <a:r>
              <a:rPr lang="en-US" sz="3600" i="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Escherichia coli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has 4.6 million base pairs in a single circular chromosome, and all of it gets replicated in approximately 42 minutes, starting from a single origin of replication and proceeding around the chromosome in both directions.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This means that approximately 1000 nucleotides are added per second. The process is much more rapid than in eukaryotes.</a:t>
            </a:r>
          </a:p>
        </p:txBody>
      </p:sp>
      <p:sp>
        <p:nvSpPr>
          <p:cNvPr id="4" name="Rectangle 3">
            <a:extLst>
              <a:ext uri="{FF2B5EF4-FFF2-40B4-BE49-F238E27FC236}">
                <a16:creationId xmlns:a16="http://schemas.microsoft.com/office/drawing/2014/main" id="{0A563F19-E263-12C5-C576-D3994FD63A5B}"/>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Summary</a:t>
            </a:r>
          </a:p>
        </p:txBody>
      </p:sp>
    </p:spTree>
    <p:extLst>
      <p:ext uri="{BB962C8B-B14F-4D97-AF65-F5344CB8AC3E}">
        <p14:creationId xmlns:p14="http://schemas.microsoft.com/office/powerpoint/2010/main" val="35731258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6BA4AE6-C377-3DD8-2859-74FEF52257AB}"/>
              </a:ext>
            </a:extLst>
          </p:cNvPr>
          <p:cNvPicPr>
            <a:picLocks noChangeAspect="1"/>
          </p:cNvPicPr>
          <p:nvPr/>
        </p:nvPicPr>
        <p:blipFill>
          <a:blip r:embed="rId2"/>
          <a:stretch>
            <a:fillRect/>
          </a:stretch>
        </p:blipFill>
        <p:spPr>
          <a:xfrm>
            <a:off x="1948145" y="646578"/>
            <a:ext cx="8208729" cy="5277040"/>
          </a:xfrm>
          <a:prstGeom prst="rect">
            <a:avLst/>
          </a:prstGeom>
        </p:spPr>
      </p:pic>
    </p:spTree>
    <p:extLst>
      <p:ext uri="{BB962C8B-B14F-4D97-AF65-F5344CB8AC3E}">
        <p14:creationId xmlns:p14="http://schemas.microsoft.com/office/powerpoint/2010/main" val="10845418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replication is a process in which nuclear DNA duplicates itself in different steps so that each daughter cell may get equal amount of DNA after division of parent cell (mitosis).</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short of Deoxyribonucleic acid, is the self-replicating material which is present in nearly all living organisms as the main constituent of chromosomes. It is the fundamental carrier of genetic information, present in virtually every cell in your body. </a:t>
            </a:r>
          </a:p>
        </p:txBody>
      </p:sp>
      <p:sp>
        <p:nvSpPr>
          <p:cNvPr id="4" name="Rectangle 3"/>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Replication</a:t>
            </a:r>
          </a:p>
        </p:txBody>
      </p:sp>
    </p:spTree>
    <p:extLst>
      <p:ext uri="{BB962C8B-B14F-4D97-AF65-F5344CB8AC3E}">
        <p14:creationId xmlns:p14="http://schemas.microsoft.com/office/powerpoint/2010/main" val="45495569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Double-helix DNA is made of two asymmetrical strands. Each strand is made of nucleotides lined up one after the other, and these nucleotides are bound to corresponding once on the other strand to create a ladder-like structure.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is made up of nucleotides—the building blocks of nucleic acid – which are composed of a nitrogenous base, a five carbon sugar ( ribose or deoxyribose), and at least one phosphate group.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Adenine (A) , Thymine (T) , Guanine (G) and Cytosine (C) are called “nitrogenous bases”.</a:t>
            </a:r>
          </a:p>
        </p:txBody>
      </p:sp>
      <p:sp>
        <p:nvSpPr>
          <p:cNvPr id="4" name="Rectangle 3"/>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Structure of DNA</a:t>
            </a:r>
          </a:p>
        </p:txBody>
      </p:sp>
    </p:spTree>
    <p:extLst>
      <p:ext uri="{BB962C8B-B14F-4D97-AF65-F5344CB8AC3E}">
        <p14:creationId xmlns:p14="http://schemas.microsoft.com/office/powerpoint/2010/main" val="308132582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2E87537-A641-B43F-80E0-78A6DDF4DC1A}"/>
              </a:ext>
            </a:extLst>
          </p:cNvPr>
          <p:cNvPicPr/>
          <p:nvPr/>
        </p:nvPicPr>
        <p:blipFill>
          <a:blip r:embed="rId2"/>
          <a:stretch>
            <a:fillRect/>
          </a:stretch>
        </p:blipFill>
        <p:spPr>
          <a:xfrm>
            <a:off x="1896247" y="0"/>
            <a:ext cx="8228413" cy="6858000"/>
          </a:xfrm>
          <a:prstGeom prst="rect">
            <a:avLst/>
          </a:prstGeom>
        </p:spPr>
      </p:pic>
    </p:spTree>
    <p:extLst>
      <p:ext uri="{BB962C8B-B14F-4D97-AF65-F5344CB8AC3E}">
        <p14:creationId xmlns:p14="http://schemas.microsoft.com/office/powerpoint/2010/main" val="1399712160"/>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D632425-8A24-81C2-5B1C-9DF257339D3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D8DB36-5EA8-4ADE-06FC-AF3AC616ADD0}"/>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How does the replication machinery know where to start?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It turns out that there are specific nucleotide sequences called origins of replication where replication begins.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 coli has a single origin of replication on its one chromosome, as do most prokaryotes. The origin of replication is approximately 245 base pairs long and is  rich in AT sequences. This sequence of base pairs is recognized by certain proteins that bind to this site.</a:t>
            </a:r>
          </a:p>
        </p:txBody>
      </p:sp>
      <p:sp>
        <p:nvSpPr>
          <p:cNvPr id="4" name="Rectangle 3">
            <a:extLst>
              <a:ext uri="{FF2B5EF4-FFF2-40B4-BE49-F238E27FC236}">
                <a16:creationId xmlns:a16="http://schemas.microsoft.com/office/drawing/2014/main" id="{386CFD5B-B2FA-D073-9FF0-82560739FBE1}"/>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Origin of Replication</a:t>
            </a:r>
          </a:p>
        </p:txBody>
      </p:sp>
    </p:spTree>
    <p:extLst>
      <p:ext uri="{BB962C8B-B14F-4D97-AF65-F5344CB8AC3E}">
        <p14:creationId xmlns:p14="http://schemas.microsoft.com/office/powerpoint/2010/main" val="122894239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8BE7EF4-1619-5DBB-BDE8-B7ADABF5202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D93FFD-C413-C07F-EC23-71F05E952E8C}"/>
              </a:ext>
            </a:extLst>
          </p:cNvPr>
          <p:cNvSpPr>
            <a:spLocks noGrp="1"/>
          </p:cNvSpPr>
          <p:nvPr>
            <p:ph idx="1"/>
          </p:nvPr>
        </p:nvSpPr>
        <p:spPr>
          <a:xfrm>
            <a:off x="168812" y="847137"/>
            <a:ext cx="11830930" cy="6010861"/>
          </a:xfrm>
        </p:spPr>
        <p:txBody>
          <a:bodyPr>
            <a:normAutofit fontScale="925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An enzyme called helicase unwinds the DNA by breaking the hydrogen bonds between the nitrogenous base pairs.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ATP hydrolysis is required for this process because it requires energy. As the DNA opens up, Y-shaped structures called replication forks are formed.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Two replication forks are formed at the origin of replication and these get extended bi-directionally as replication proceeds.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Single-strand binding proteins coat the single strands of DNA near the replication fork to prevent the single-stranded DNA from winding back into a double helix.</a:t>
            </a:r>
          </a:p>
        </p:txBody>
      </p:sp>
      <p:sp>
        <p:nvSpPr>
          <p:cNvPr id="4" name="Rectangle 3">
            <a:extLst>
              <a:ext uri="{FF2B5EF4-FFF2-40B4-BE49-F238E27FC236}">
                <a16:creationId xmlns:a16="http://schemas.microsoft.com/office/drawing/2014/main" id="{21D2F494-B57D-F8EE-779D-8C93F1FF01F3}"/>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Formation of Replication Fork</a:t>
            </a:r>
          </a:p>
        </p:txBody>
      </p:sp>
    </p:spTree>
    <p:extLst>
      <p:ext uri="{BB962C8B-B14F-4D97-AF65-F5344CB8AC3E}">
        <p14:creationId xmlns:p14="http://schemas.microsoft.com/office/powerpoint/2010/main" val="338912970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2CC71E3-AF32-BF91-3744-43DE2D7BA172}"/>
              </a:ext>
            </a:extLst>
          </p:cNvPr>
          <p:cNvPicPr/>
          <p:nvPr/>
        </p:nvPicPr>
        <p:blipFill>
          <a:blip r:embed="rId2"/>
          <a:stretch>
            <a:fillRect/>
          </a:stretch>
        </p:blipFill>
        <p:spPr>
          <a:xfrm>
            <a:off x="1104492" y="0"/>
            <a:ext cx="9983016" cy="6858000"/>
          </a:xfrm>
          <a:prstGeom prst="rect">
            <a:avLst/>
          </a:prstGeom>
        </p:spPr>
      </p:pic>
    </p:spTree>
    <p:extLst>
      <p:ext uri="{BB962C8B-B14F-4D97-AF65-F5344CB8AC3E}">
        <p14:creationId xmlns:p14="http://schemas.microsoft.com/office/powerpoint/2010/main" val="3193864026"/>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2258446-8151-267D-E7E4-F180DA03444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F909A8-3899-EB68-DA1C-B013DE1DC3AA}"/>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In prokaryotes, three main types of polymerases are known: DNA pol I, DNA pol II, and DNA pol III.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pol III is the main enzyme required for DNA synthesis;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pol I is used later in the process and DNA pol II is used primarily for repair (this is another irritating example of naming that was done based on the order of discovery rather than an order that makes sense).</a:t>
            </a:r>
          </a:p>
        </p:txBody>
      </p:sp>
      <p:sp>
        <p:nvSpPr>
          <p:cNvPr id="4" name="Rectangle 3">
            <a:extLst>
              <a:ext uri="{FF2B5EF4-FFF2-40B4-BE49-F238E27FC236}">
                <a16:creationId xmlns:a16="http://schemas.microsoft.com/office/drawing/2014/main" id="{029C185A-94A6-4B79-3D0E-82855D74CC41}"/>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DNA Polymerase Enzymes</a:t>
            </a:r>
          </a:p>
        </p:txBody>
      </p:sp>
    </p:spTree>
    <p:extLst>
      <p:ext uri="{BB962C8B-B14F-4D97-AF65-F5344CB8AC3E}">
        <p14:creationId xmlns:p14="http://schemas.microsoft.com/office/powerpoint/2010/main" val="42832854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1_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649</TotalTime>
  <Words>1459</Words>
  <Application>Microsoft Office PowerPoint</Application>
  <PresentationFormat>Widescreen</PresentationFormat>
  <Paragraphs>64</Paragraphs>
  <Slides>23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Cambria</vt:lpstr>
      <vt:lpstr>Century Gothic</vt:lpstr>
      <vt:lpstr>Wingdings</vt:lpstr>
      <vt:lpstr>Wingdings 3</vt:lpstr>
      <vt:lpstr>Slice</vt:lpstr>
      <vt:lpstr>1_Slice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Shozab</dc:creator>
  <cp:lastModifiedBy>Shozab Seemab Khan</cp:lastModifiedBy>
  <cp:revision>276</cp:revision>
  <dcterms:created xsi:type="dcterms:W3CDTF">2020-04-30T06:13:52Z</dcterms:created>
  <dcterms:modified xsi:type="dcterms:W3CDTF">2024-12-09T06:54:01Z</dcterms:modified>
</cp:coreProperties>
</file>