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</p:sldMasterIdLst>
  <p:notesMasterIdLst>
    <p:notesMasterId r:id="rId27"/>
  </p:notesMasterIdLst>
  <p:sldIdLst>
    <p:sldId id="256" r:id="rId3"/>
    <p:sldId id="417" r:id="rId4"/>
    <p:sldId id="406" r:id="rId5"/>
    <p:sldId id="429" r:id="rId6"/>
    <p:sldId id="430" r:id="rId7"/>
    <p:sldId id="431" r:id="rId8"/>
    <p:sldId id="442" r:id="rId9"/>
    <p:sldId id="432" r:id="rId10"/>
    <p:sldId id="443" r:id="rId11"/>
    <p:sldId id="433" r:id="rId12"/>
    <p:sldId id="434" r:id="rId13"/>
    <p:sldId id="435" r:id="rId14"/>
    <p:sldId id="436" r:id="rId15"/>
    <p:sldId id="437" r:id="rId16"/>
    <p:sldId id="424" r:id="rId17"/>
    <p:sldId id="438" r:id="rId18"/>
    <p:sldId id="439" r:id="rId19"/>
    <p:sldId id="440" r:id="rId20"/>
    <p:sldId id="427" r:id="rId21"/>
    <p:sldId id="428" r:id="rId22"/>
    <p:sldId id="441" r:id="rId23"/>
    <p:sldId id="419" r:id="rId24"/>
    <p:sldId id="425" r:id="rId25"/>
    <p:sldId id="405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4943B-C9E6-4632-B6B2-97524C53E7AE}" type="datetimeFigureOut">
              <a:rPr lang="en-PK" smtClean="0"/>
              <a:t>24/12/2024</a:t>
            </a:fld>
            <a:endParaRPr lang="en-P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60B69-F6E4-4DC2-9013-5A61A14735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684885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Introns</a:t>
            </a:r>
            <a:r>
              <a:rPr lang="en-US" dirty="0"/>
              <a:t> are non-coding regions of a gene that are transcribed into pre-mRNA but are removed during RNA splicing because they do not code for proteins and must be excluded to produce a functional mRNA transcript.</a:t>
            </a:r>
          </a:p>
          <a:p>
            <a:r>
              <a:rPr lang="en-US" dirty="0"/>
              <a:t>The </a:t>
            </a:r>
            <a:r>
              <a:rPr lang="en-US" b="1" dirty="0"/>
              <a:t>5' cap</a:t>
            </a:r>
            <a:r>
              <a:rPr lang="en-US" dirty="0"/>
              <a:t> of eukaryotic mRNA is made up of a modified </a:t>
            </a:r>
            <a:r>
              <a:rPr lang="en-US" b="1" dirty="0"/>
              <a:t>7-methylguanosine (m7G)</a:t>
            </a:r>
            <a:r>
              <a:rPr lang="en-US" dirty="0"/>
              <a:t> nucleotide attached to the 5' end of the mRNA via a unique </a:t>
            </a:r>
            <a:r>
              <a:rPr lang="en-US" b="1" dirty="0"/>
              <a:t>5'-to-5' triphosphate linkage</a:t>
            </a:r>
            <a:r>
              <a:rPr lang="en-US" dirty="0"/>
              <a:t>.</a:t>
            </a:r>
            <a:endParaRPr lang="en-P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60B69-F6E4-4DC2-9013-5A61A1473540}" type="slidenum">
              <a:rPr lang="en-PK" smtClean="0"/>
              <a:t>3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643867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AF06C-385B-7935-3720-BD0EC0FF0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E1B31B-A554-3246-2210-EE30D4A03E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EDE3A4-CA09-0367-C386-0B3AA68465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D-loop</a:t>
            </a:r>
            <a:r>
              <a:rPr lang="en-US" dirty="0"/>
              <a:t> </a:t>
            </a:r>
          </a:p>
          <a:p>
            <a:r>
              <a:rPr lang="en-US" dirty="0"/>
              <a:t>A loop of 4–6 bases that ends with dihydrouridine, a modified nucleotide. The D-loop is closed by a Watson-Crick base pair. </a:t>
            </a:r>
          </a:p>
          <a:p>
            <a:r>
              <a:rPr lang="en-US" b="1" dirty="0"/>
              <a:t>T-loop</a:t>
            </a:r>
            <a:r>
              <a:rPr lang="en-US" dirty="0"/>
              <a:t> </a:t>
            </a:r>
          </a:p>
          <a:p>
            <a:r>
              <a:rPr lang="en-US" dirty="0"/>
              <a:t>Also known as the </a:t>
            </a:r>
            <a:r>
              <a:rPr lang="en-US" dirty="0" err="1"/>
              <a:t>TψC</a:t>
            </a:r>
            <a:r>
              <a:rPr lang="en-US" dirty="0"/>
              <a:t>-loop, this loop contains thymine and </a:t>
            </a:r>
            <a:r>
              <a:rPr lang="en-US" dirty="0" err="1"/>
              <a:t>pseudouridine</a:t>
            </a:r>
            <a:r>
              <a:rPr lang="en-US" dirty="0"/>
              <a:t> (ψ).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CF938-D805-C7D7-AA3B-9F908FA37D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60B69-F6E4-4DC2-9013-5A61A1473540}" type="slidenum">
              <a:rPr lang="en-PK" smtClean="0"/>
              <a:t>19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723705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156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44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5201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0550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857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953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34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84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525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3543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1702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087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7422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66822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0123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444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5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bg2">
                <a:lumMod val="75000"/>
              </a:schemeClr>
            </a:gs>
            <a:gs pos="0">
              <a:schemeClr val="tx2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2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256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9000">
              <a:schemeClr val="bg2">
                <a:lumMod val="75000"/>
              </a:schemeClr>
            </a:gs>
            <a:gs pos="0">
              <a:schemeClr val="tx2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2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11161" y="719578"/>
            <a:ext cx="7621951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General and Molecular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Genetics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9978" y="5421613"/>
            <a:ext cx="10366428" cy="769441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By: Shozab Seemab Khan (PhD Scholar)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9978" y="2932096"/>
            <a:ext cx="10663953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mRNA Processing in Eukaryotes 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253658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331EED1-29A9-44B6-9B38-D6B3786D0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5AFED-0DB6-9577-70C5-08F8FBD38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Eukaryotic genes are composed of exons, which correspond to protein-coding sequences (ex-on signifies that they are expressed).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mRNA also contain, intervening sequences called introns, which may be involved in gene regulation but are removed from the pre-mRNA during processing.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Intron sequences in mRNA do not encode functional proteins.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A70B25-CE2D-9F9A-CA9C-5F24466BAFC7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Pre-mRNA Splicing</a:t>
            </a:r>
          </a:p>
        </p:txBody>
      </p:sp>
    </p:spTree>
    <p:extLst>
      <p:ext uri="{BB962C8B-B14F-4D97-AF65-F5344CB8AC3E}">
        <p14:creationId xmlns:p14="http://schemas.microsoft.com/office/powerpoint/2010/main" val="16481024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E3EC20F-2A8A-C39C-2188-723590878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023D2-6F76-6E31-1A3E-E9364D1C7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discovery of introns came as a surprise to researchers in the 1970s who expected that pre-mRNAs would specify protein sequences without further processing, as they had observed in prokaryotes.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genes of higher eukaryotes very often contain one or more introns.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These regions may correspond to regulatory sequences; however, the biological significance of having many introns or having very long introns in a gene is unclear.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B0B25E-D34B-7A8C-161A-0C1C795034C5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Pre-mRNA Splicing</a:t>
            </a:r>
          </a:p>
        </p:txBody>
      </p:sp>
    </p:spTree>
    <p:extLst>
      <p:ext uri="{BB962C8B-B14F-4D97-AF65-F5344CB8AC3E}">
        <p14:creationId xmlns:p14="http://schemas.microsoft.com/office/powerpoint/2010/main" val="4201684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C6A126B-A84D-4E10-71D7-C220A2513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BE5EE-E694-931A-587E-3783F92B6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It is possible that introns slow down gene expression because it takes longer to transcribe pre-mRNAs with lots of introns.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Alternatively, introns may be non-functional sequence remnants left over from the fusion of ancient genes throughout evolution.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This is supported by the fact that separate exons often encode separate protein subunits or domains.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sequences of introns can be mutated without ultimately affecting the protein product.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8144DA-0F0C-3704-9733-C5599A4F317A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Pre-mRNA Splicing</a:t>
            </a:r>
          </a:p>
        </p:txBody>
      </p:sp>
    </p:spTree>
    <p:extLst>
      <p:ext uri="{BB962C8B-B14F-4D97-AF65-F5344CB8AC3E}">
        <p14:creationId xmlns:p14="http://schemas.microsoft.com/office/powerpoint/2010/main" val="3624434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5EF01E2-C2FA-E79A-46C3-C3964EBEB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3CB18-4B75-B0FF-9004-AC339C407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All of a pre-mRNA’s introns must be completely and precisely removed before protein synthesis.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If the process errors by even a single nucleotide, the reading frame of the rejoined exons would shift, and the resulting protein would be dysfunctional.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process of removing introns and reconnecting exons is called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splicing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splicing of pre-mRNAs is conducted by complexes of proteins and RNA molecules called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spliceosomes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B9DED2-B15B-4BCB-C06B-F17304C81615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Pre-mRNA Splicing</a:t>
            </a:r>
          </a:p>
        </p:txBody>
      </p:sp>
    </p:spTree>
    <p:extLst>
      <p:ext uri="{BB962C8B-B14F-4D97-AF65-F5344CB8AC3E}">
        <p14:creationId xmlns:p14="http://schemas.microsoft.com/office/powerpoint/2010/main" val="9407642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6CEE446-7D60-F121-3223-68314C89C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E7718-1A69-583D-1E96-1D7F1F631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Introns are removed and degraded while the pre-mRNA is still in the nucleus. Splicing occurs by a sequence-specific mechanism that ensures introns will be removed and exons rejoined with the accuracy and precision </a:t>
            </a:r>
            <a:r>
              <a:rPr lang="en-US" sz="360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of every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single nucleotide.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Note that more than 70 individual introns can be present, and each has to undergo the process of splicing—in addition to 5' capping and the addition of a poly-A tail—just to generate a single, translatable mRNA molecule.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EBE0EA-2225-25CD-8FA5-858F06203D27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Pre-mRNA Splicing</a:t>
            </a:r>
          </a:p>
        </p:txBody>
      </p:sp>
    </p:spTree>
    <p:extLst>
      <p:ext uri="{BB962C8B-B14F-4D97-AF65-F5344CB8AC3E}">
        <p14:creationId xmlns:p14="http://schemas.microsoft.com/office/powerpoint/2010/main" val="41649264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02E866-FAE0-3B9C-4E09-E5A671CCE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8B6F60D-798E-C8F2-1041-9829DE06A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363" y="0"/>
            <a:ext cx="10307740" cy="6827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82717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91BA512-CF22-C9B5-B65F-56CE85089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50A17-E74A-54D6-AA9A-AF257F83B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tRNAs and rRNAs are structural molecules that have roles in protein synthesis; however, these RNAs are not themselves translated.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Pre-rRNAs are transcribed, processed, and assembled into ribosomes in the nucleolus.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Pre-tRNAs are transcribed and processed in the nucleus and then released into the cytoplasm where they are linked to free amino acids for protein synthesis.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CAA8BF-3B06-8467-FDE0-E67F79FE2FE8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Processing of tRNAs and rRNAs</a:t>
            </a:r>
          </a:p>
        </p:txBody>
      </p:sp>
    </p:spTree>
    <p:extLst>
      <p:ext uri="{BB962C8B-B14F-4D97-AF65-F5344CB8AC3E}">
        <p14:creationId xmlns:p14="http://schemas.microsoft.com/office/powerpoint/2010/main" val="8757058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BC4A791-21D6-383F-E880-1D12ECE88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57405-953C-3DE2-DC12-7A8A9260C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Most of the tRNAs and rRNAs in eukaryotes and prokaryotes are first transcribed as a long precursor molecule that spans multiple rRNAs or tRNAs.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Enzymes then cleave the precursors into subunits corresponding to each structural RNA. Some of the bases of pre-rRNAs are methylated; that is, a –CH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portion (methyl functional group) is added for stability.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Pre-tRNA molecules also undergo methylation. As with pre-mRNAs, subunit excision occurs in eukaryotic pre-RNAs destined to become tRNAs or rRNAs.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7954F3-8E80-4204-EDDB-78F57FD65192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Processing of tRNAs and rRNAs</a:t>
            </a:r>
          </a:p>
        </p:txBody>
      </p:sp>
    </p:spTree>
    <p:extLst>
      <p:ext uri="{BB962C8B-B14F-4D97-AF65-F5344CB8AC3E}">
        <p14:creationId xmlns:p14="http://schemas.microsoft.com/office/powerpoint/2010/main" val="9298691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2017CD5-DEAE-45B1-4E48-E3558A568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CFCF5-4BFB-7B1E-E293-DB24736B2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Mature rRNAs make up approximately 50 percent of each ribosome. Some of a ribosome’s RNA molecules are purely structural, whereas others have catalytic or binding activities.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Mature tRNAs take on a three-dimensional structure through intramolecular hydrogen bonding to position the amino acid binding site at one end and the anticodon at the other end.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anticodon is a three-nucleotide sequence in a tRNA that interacts with an mRNA codon through complementary base pairing.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5E7069-78AD-0703-6963-ADE71D1AFF1A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Processing of tRNAs and rRNAs</a:t>
            </a:r>
          </a:p>
        </p:txBody>
      </p:sp>
    </p:spTree>
    <p:extLst>
      <p:ext uri="{BB962C8B-B14F-4D97-AF65-F5344CB8AC3E}">
        <p14:creationId xmlns:p14="http://schemas.microsoft.com/office/powerpoint/2010/main" val="788254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31C786-BA93-76A3-FF0D-B87431435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2C66E75-E76C-4477-0DA1-9A82481D33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3258" y="22656"/>
            <a:ext cx="8453284" cy="683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64908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C8BE248-DBBD-FD19-36B5-03528E1ED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620A0-6923-B46F-1621-B7F8E1E26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After transcription, eukaryotic pre-mRNAs must undergo several processing steps before they can be translated.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Eukaryotic (and prokaryotic) tRNAs and rRNAs also undergo processing before they can function as components in the protein synthesis machinery.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3EFD28-8CF2-3762-2D2F-547D70BF5DC6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RNA Processing in Eukaryotes</a:t>
            </a:r>
          </a:p>
        </p:txBody>
      </p:sp>
    </p:spTree>
    <p:extLst>
      <p:ext uri="{BB962C8B-B14F-4D97-AF65-F5344CB8AC3E}">
        <p14:creationId xmlns:p14="http://schemas.microsoft.com/office/powerpoint/2010/main" val="2174387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3F9979D-9B89-8C36-F3B0-5FB0C4AF0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19FE1-143B-F6C3-30E8-420929A0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Eukaryotic pre-mRNAs are modified with a 5</a:t>
            </a:r>
            <a:r>
              <a:rPr lang="en-US" sz="360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' methyl-guanosine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cap and a poly-A tail.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These structures protect the mature mRNA from degradation and help export it from the nucleus.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Pre-mRNAs also undergo splicing, in which introns are removed and exons are reconnected with every single-nucleotide accuracy.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4AF0E8-8DF4-02E4-CBAF-B9158B5C2043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22361916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C680D20-0AA1-E27D-E0F2-E06CB4F39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C5634-111A-BBF8-8544-9E794C1F2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Only finished mRNAs that have undergone 5' capping, 3' polyadenylation, and intron splicing are exported from the nucleus to the cytoplasm.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Pre-rRNAs and pre-tRNAs may be processed by intramolecular cleavage, splicing, methylation, and chemical conversion of nucleotides.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Rarely, RNA editing is also performed to insert missing bases after an mRNA has been synthesized.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31CFFE-3018-7302-8211-66CAEEEF4EA1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2490865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07DDB08-3E71-8DEF-8B92-ECEB6F705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958CA-4EC5-87CF-9AF3-7371458CD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7-Methyl-Guanosine Cap: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Modification added to the 5' end of pre-mRNAs to protect mRNA from degradation and assist translation.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Anticodon: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Three-nucleotide sequence in a tRNA molecule that corresponds to an mRNA codon.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Exon: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Sequence present in protein-coding mRNA after completion of pre-mRNA splicing.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Intron: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Non–protein-coding intervening sequences that are spliced from mRNA during processing.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144D31-45E8-4193-82C3-7F88F8CFE7D2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Terms</a:t>
            </a:r>
          </a:p>
        </p:txBody>
      </p:sp>
    </p:spTree>
    <p:extLst>
      <p:ext uri="{BB962C8B-B14F-4D97-AF65-F5344CB8AC3E}">
        <p14:creationId xmlns:p14="http://schemas.microsoft.com/office/powerpoint/2010/main" val="30144874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81FC563-848A-317C-ECFA-B4957AC46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5B29C-3006-9C51-2402-4064B93D7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Poly-A Tail: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Modification added to the 3' end of pre-mRNAs to protect mRNA from degradation and assist mRNA export from the nucleus.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RNA Editing: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Direct alteration of one or more nucleotides in an mRNA that has already been synthesized.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Splicing: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Process of removing introns and reconnecting exons in a pre-mRNA.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1B47FB-521B-E14E-C5DD-0072D555FFB4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Terms</a:t>
            </a:r>
          </a:p>
        </p:txBody>
      </p:sp>
    </p:spTree>
    <p:extLst>
      <p:ext uri="{BB962C8B-B14F-4D97-AF65-F5344CB8AC3E}">
        <p14:creationId xmlns:p14="http://schemas.microsoft.com/office/powerpoint/2010/main" val="13133359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410064-CA62-347F-A8D1-E237B0E8E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A95C82-72D5-23E3-6614-A99317F6E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145" y="646578"/>
            <a:ext cx="8208729" cy="527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957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B9E014-7C5F-A418-56A5-E08806D81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A8101A0-227F-FD05-4BBC-817799E816F3}"/>
              </a:ext>
            </a:extLst>
          </p:cNvPr>
          <p:cNvSpPr txBox="1"/>
          <p:nvPr/>
        </p:nvSpPr>
        <p:spPr>
          <a:xfrm>
            <a:off x="577645" y="5979184"/>
            <a:ext cx="116143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4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Eukaryotic mRNA contains introns that must be spliced out. A 5' cap and 3' poly-A tail are also added.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69DFC7-83A9-505A-5FB6-FC8E5CCB1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3570" y="785582"/>
            <a:ext cx="9275380" cy="519360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15D9923-F058-8BF2-76C4-76596EA8A585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mRNA Processing in Eukaryotes</a:t>
            </a:r>
          </a:p>
        </p:txBody>
      </p:sp>
    </p:spTree>
    <p:extLst>
      <p:ext uri="{BB962C8B-B14F-4D97-AF65-F5344CB8AC3E}">
        <p14:creationId xmlns:p14="http://schemas.microsoft.com/office/powerpoint/2010/main" val="26936525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77449CB-80F7-FBC7-9F09-0932A6F01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97F5D-A742-7F80-DF20-9855AED02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eukaryotic pre-mRNA undergoes extensive processing before it is ready to be translated.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additional steps involved in eukaryotic mRNA maturation create a molecule with a much longer half-life than a prokaryotic mRNA.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Eukaryotic mRNAs last for several hours, whereas the typical </a:t>
            </a:r>
            <a:r>
              <a:rPr lang="en-US" sz="3600" i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E. coli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mRNA lasts no more than five seconds.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0D25F2-FC6D-854A-0AC3-F7FA3A246EB0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mRNA Processing</a:t>
            </a:r>
          </a:p>
        </p:txBody>
      </p:sp>
    </p:spTree>
    <p:extLst>
      <p:ext uri="{BB962C8B-B14F-4D97-AF65-F5344CB8AC3E}">
        <p14:creationId xmlns:p14="http://schemas.microsoft.com/office/powerpoint/2010/main" val="20300290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7F988E7-8B10-13EA-05C0-82654965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78ED4-A9F4-E944-418F-B5DBBFEC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Pre-mRNAs are first coated in RNA-stabilizing proteins; these protect the pre-mRNA from degradation while it is processed and exported out of the nucleus.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most important steps of pre-mRNA processing are the addition of stabilizing proteins and signaling factors at the 5' and 3' ends of the molecule.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removal of intervening sequences (introns) that do not specify the appropriate amino acids is also necessary.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 rare cases, the mRNA transcript can be “edited” after it is transcribed.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217F26-10AE-EA12-436E-00A1515E475B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mRNA Processing</a:t>
            </a:r>
          </a:p>
        </p:txBody>
      </p:sp>
    </p:spTree>
    <p:extLst>
      <p:ext uri="{BB962C8B-B14F-4D97-AF65-F5344CB8AC3E}">
        <p14:creationId xmlns:p14="http://schemas.microsoft.com/office/powerpoint/2010/main" val="1850847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9CBBB92-9A49-E830-891C-8527BC819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E2AD9-C988-4D46-9426-F652E8F5B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While the pre-mRNA is still being synthesized, a 7-methylguanosine cap is added to the 5' end of the growing transcript by a phosphate linkage.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This portion (functional group) protects the newly formed mRNA from degradation.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 addition, factors involved in protein synthesis recognize the cap to help initiate translation by ribosomes.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A20315-2D93-EE95-4B4C-3408F6BAB628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5' Capping</a:t>
            </a:r>
          </a:p>
        </p:txBody>
      </p:sp>
    </p:spTree>
    <p:extLst>
      <p:ext uri="{BB962C8B-B14F-4D97-AF65-F5344CB8AC3E}">
        <p14:creationId xmlns:p14="http://schemas.microsoft.com/office/powerpoint/2010/main" val="2847330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65CA5FE-1DC9-45A6-D9BC-8E9B72A15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9F17598-ADF2-D3BB-BCE2-85468D345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51" y="302610"/>
            <a:ext cx="10598714" cy="655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7879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7543CE4-D516-C2F6-E7EB-AA1A137CC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7EE7A-CD7E-12D9-5A59-D74A63872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847137"/>
            <a:ext cx="11556397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Once elongation is complete, the pre-mRNA is cleaved by an endonuclease between an AAUAAA consensus sequence and a GU-rich sequence, leaving the AAUAAA sequence on the pre-mRNA.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An enzyme called poly-A polymerase then adds a string of upto 200 A nucleotides residues, called the poly-A tail.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This modification further protects the pre-mRNA from degradation and signals the export of the cellular factors that the transcript needs to the cytoplasm.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D760EB-96D8-0352-AE48-16B5C9A85F20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3' Poly-A Tail</a:t>
            </a:r>
          </a:p>
        </p:txBody>
      </p:sp>
    </p:spTree>
    <p:extLst>
      <p:ext uri="{BB962C8B-B14F-4D97-AF65-F5344CB8AC3E}">
        <p14:creationId xmlns:p14="http://schemas.microsoft.com/office/powerpoint/2010/main" val="2631729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B8A175A-089A-4C14-7596-5E4AB601D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497C31-3D58-3A85-6389-EC69F958F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92" y="1948476"/>
            <a:ext cx="11359508" cy="341993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CC62C99-2B23-0122-6A5E-74E93923EA72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3' Poly-A Tail</a:t>
            </a:r>
          </a:p>
        </p:txBody>
      </p:sp>
    </p:spTree>
    <p:extLst>
      <p:ext uri="{BB962C8B-B14F-4D97-AF65-F5344CB8AC3E}">
        <p14:creationId xmlns:p14="http://schemas.microsoft.com/office/powerpoint/2010/main" val="75436445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1180</TotalTime>
  <Words>1344</Words>
  <Application>Microsoft Office PowerPoint</Application>
  <PresentationFormat>Widescreen</PresentationFormat>
  <Paragraphs>87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Calibri</vt:lpstr>
      <vt:lpstr>Cambria</vt:lpstr>
      <vt:lpstr>Century Gothic</vt:lpstr>
      <vt:lpstr>Times New Roman</vt:lpstr>
      <vt:lpstr>Wingdings</vt:lpstr>
      <vt:lpstr>Wingdings 3</vt:lpstr>
      <vt:lpstr>Slice</vt:lpstr>
      <vt:lpstr>1_Slice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Shozab</dc:creator>
  <cp:lastModifiedBy>Shozab Seemab Khan</cp:lastModifiedBy>
  <cp:revision>441</cp:revision>
  <dcterms:created xsi:type="dcterms:W3CDTF">2020-04-30T06:13:52Z</dcterms:created>
  <dcterms:modified xsi:type="dcterms:W3CDTF">2024-12-24T07:58:29Z</dcterms:modified>
</cp:coreProperties>
</file>