
<file path=[Content_Types].xml><?xml version="1.0" encoding="utf-8"?>
<Types xmlns="http://schemas.openxmlformats.org/package/2006/content-types">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2"/>
  </p:notes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6" r:id="rId19"/>
    <p:sldId id="274" r:id="rId20"/>
    <p:sldId id="275" r:id="rId21"/>
  </p:sldIdLst>
  <p:sldSz cx="9144000" cy="6858000" type="screen4x3"/>
  <p:notesSz cx="9144000" cy="68580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52" y="60"/>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4488"/>
          </a:xfrm>
          <a:prstGeom prst="rect">
            <a:avLst/>
          </a:prstGeom>
        </p:spPr>
        <p:txBody>
          <a:bodyPr vert="horz" lIns="91440" tIns="45720" rIns="91440" bIns="45720" rtlCol="0"/>
          <a:lstStyle>
            <a:lvl1pPr algn="l">
              <a:defRPr sz="1200"/>
            </a:lvl1pPr>
          </a:lstStyle>
          <a:p>
            <a:endParaRPr lang="en-PK"/>
          </a:p>
        </p:txBody>
      </p:sp>
      <p:sp>
        <p:nvSpPr>
          <p:cNvPr id="3" name="Date Placeholder 2"/>
          <p:cNvSpPr>
            <a:spLocks noGrp="1"/>
          </p:cNvSpPr>
          <p:nvPr>
            <p:ph type="dt" idx="1"/>
          </p:nvPr>
        </p:nvSpPr>
        <p:spPr>
          <a:xfrm>
            <a:off x="5180013" y="0"/>
            <a:ext cx="3962400" cy="344488"/>
          </a:xfrm>
          <a:prstGeom prst="rect">
            <a:avLst/>
          </a:prstGeom>
        </p:spPr>
        <p:txBody>
          <a:bodyPr vert="horz" lIns="91440" tIns="45720" rIns="91440" bIns="45720" rtlCol="0"/>
          <a:lstStyle>
            <a:lvl1pPr algn="r">
              <a:defRPr sz="1200"/>
            </a:lvl1pPr>
          </a:lstStyle>
          <a:p>
            <a:fld id="{F7CAF730-1DDF-4BA0-945C-C3C01CF25F29}" type="datetimeFigureOut">
              <a:rPr lang="en-PK" smtClean="0"/>
              <a:t>03/12/2024</a:t>
            </a:fld>
            <a:endParaRPr lang="en-PK"/>
          </a:p>
        </p:txBody>
      </p:sp>
      <p:sp>
        <p:nvSpPr>
          <p:cNvPr id="4" name="Slide Image Placeholder 3"/>
          <p:cNvSpPr>
            <a:spLocks noGrp="1" noRot="1" noChangeAspect="1"/>
          </p:cNvSpPr>
          <p:nvPr>
            <p:ph type="sldImg" idx="2"/>
          </p:nvPr>
        </p:nvSpPr>
        <p:spPr>
          <a:xfrm>
            <a:off x="3028950" y="857250"/>
            <a:ext cx="3086100" cy="2314575"/>
          </a:xfrm>
          <a:prstGeom prst="rect">
            <a:avLst/>
          </a:prstGeom>
          <a:noFill/>
          <a:ln w="12700">
            <a:solidFill>
              <a:prstClr val="black"/>
            </a:solidFill>
          </a:ln>
        </p:spPr>
        <p:txBody>
          <a:bodyPr vert="horz" lIns="91440" tIns="45720" rIns="91440" bIns="45720" rtlCol="0" anchor="ctr"/>
          <a:lstStyle/>
          <a:p>
            <a:endParaRPr lang="en-PK"/>
          </a:p>
        </p:txBody>
      </p:sp>
      <p:sp>
        <p:nvSpPr>
          <p:cNvPr id="5" name="Notes Placeholder 4"/>
          <p:cNvSpPr>
            <a:spLocks noGrp="1"/>
          </p:cNvSpPr>
          <p:nvPr>
            <p:ph type="body" sz="quarter" idx="3"/>
          </p:nvPr>
        </p:nvSpPr>
        <p:spPr>
          <a:xfrm>
            <a:off x="914400" y="3300413"/>
            <a:ext cx="7315200" cy="27003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PK"/>
          </a:p>
        </p:txBody>
      </p:sp>
      <p:sp>
        <p:nvSpPr>
          <p:cNvPr id="6" name="Footer Placeholder 5"/>
          <p:cNvSpPr>
            <a:spLocks noGrp="1"/>
          </p:cNvSpPr>
          <p:nvPr>
            <p:ph type="ftr" sz="quarter" idx="4"/>
          </p:nvPr>
        </p:nvSpPr>
        <p:spPr>
          <a:xfrm>
            <a:off x="0" y="6513513"/>
            <a:ext cx="3962400" cy="344487"/>
          </a:xfrm>
          <a:prstGeom prst="rect">
            <a:avLst/>
          </a:prstGeom>
        </p:spPr>
        <p:txBody>
          <a:bodyPr vert="horz" lIns="91440" tIns="45720" rIns="91440" bIns="45720" rtlCol="0" anchor="b"/>
          <a:lstStyle>
            <a:lvl1pPr algn="l">
              <a:defRPr sz="1200"/>
            </a:lvl1pPr>
          </a:lstStyle>
          <a:p>
            <a:endParaRPr lang="en-PK"/>
          </a:p>
        </p:txBody>
      </p:sp>
      <p:sp>
        <p:nvSpPr>
          <p:cNvPr id="7" name="Slide Number Placeholder 6"/>
          <p:cNvSpPr>
            <a:spLocks noGrp="1"/>
          </p:cNvSpPr>
          <p:nvPr>
            <p:ph type="sldNum" sz="quarter" idx="5"/>
          </p:nvPr>
        </p:nvSpPr>
        <p:spPr>
          <a:xfrm>
            <a:off x="5180013" y="6513513"/>
            <a:ext cx="3962400" cy="344487"/>
          </a:xfrm>
          <a:prstGeom prst="rect">
            <a:avLst/>
          </a:prstGeom>
        </p:spPr>
        <p:txBody>
          <a:bodyPr vert="horz" lIns="91440" tIns="45720" rIns="91440" bIns="45720" rtlCol="0" anchor="b"/>
          <a:lstStyle>
            <a:lvl1pPr algn="r">
              <a:defRPr sz="1200"/>
            </a:lvl1pPr>
          </a:lstStyle>
          <a:p>
            <a:fld id="{221C55FC-2B9F-4433-88A3-F0B92D6D61CA}" type="slidenum">
              <a:rPr lang="en-PK" smtClean="0"/>
              <a:t>‹#›</a:t>
            </a:fld>
            <a:endParaRPr lang="en-PK"/>
          </a:p>
        </p:txBody>
      </p:sp>
    </p:spTree>
    <p:extLst>
      <p:ext uri="{BB962C8B-B14F-4D97-AF65-F5344CB8AC3E}">
        <p14:creationId xmlns:p14="http://schemas.microsoft.com/office/powerpoint/2010/main" val="11989389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PK" dirty="0"/>
          </a:p>
        </p:txBody>
      </p:sp>
      <p:sp>
        <p:nvSpPr>
          <p:cNvPr id="4" name="Slide Number Placeholder 3"/>
          <p:cNvSpPr>
            <a:spLocks noGrp="1"/>
          </p:cNvSpPr>
          <p:nvPr>
            <p:ph type="sldNum" sz="quarter" idx="5"/>
          </p:nvPr>
        </p:nvSpPr>
        <p:spPr/>
        <p:txBody>
          <a:bodyPr/>
          <a:lstStyle/>
          <a:p>
            <a:fld id="{221C55FC-2B9F-4433-88A3-F0B92D6D61CA}" type="slidenum">
              <a:rPr lang="en-PK" smtClean="0"/>
              <a:t>2</a:t>
            </a:fld>
            <a:endParaRPr lang="en-PK"/>
          </a:p>
        </p:txBody>
      </p:sp>
    </p:spTree>
    <p:extLst>
      <p:ext uri="{BB962C8B-B14F-4D97-AF65-F5344CB8AC3E}">
        <p14:creationId xmlns:p14="http://schemas.microsoft.com/office/powerpoint/2010/main" val="31361870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g"/><Relationship Id="rId1" Type="http://schemas.openxmlformats.org/officeDocument/2006/relationships/slideMaster" Target="../slideMasters/slideMaster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0" y="2125980"/>
            <a:ext cx="7772400" cy="1440180"/>
          </a:xfrm>
          <a:prstGeom prst="rect">
            <a:avLst/>
          </a:prstGeom>
        </p:spPr>
        <p:txBody>
          <a:bodyPr wrap="square" lIns="0" tIns="0" rIns="0" bIns="0">
            <a:spAutoFit/>
          </a:bodyPr>
          <a:lstStyle>
            <a:lvl1pPr>
              <a:defRPr sz="3600" b="0" i="0">
                <a:solidFill>
                  <a:srgbClr val="4E3A2F"/>
                </a:solidFill>
                <a:latin typeface="Arial Black"/>
                <a:cs typeface="Arial Black"/>
              </a:defRPr>
            </a:lvl1pPr>
          </a:lstStyle>
          <a:p>
            <a:endParaRPr/>
          </a:p>
        </p:txBody>
      </p:sp>
      <p:sp>
        <p:nvSpPr>
          <p:cNvPr id="3" name="Holder 3"/>
          <p:cNvSpPr>
            <a:spLocks noGrp="1"/>
          </p:cNvSpPr>
          <p:nvPr>
            <p:ph type="subTitle" idx="4"/>
          </p:nvPr>
        </p:nvSpPr>
        <p:spPr>
          <a:xfrm>
            <a:off x="1371600" y="3840480"/>
            <a:ext cx="6400800" cy="1714500"/>
          </a:xfrm>
          <a:prstGeom prst="rect">
            <a:avLst/>
          </a:prstGeom>
        </p:spPr>
        <p:txBody>
          <a:bodyPr wrap="square" lIns="0" tIns="0" rIns="0" bIns="0">
            <a:spAutoFit/>
          </a:bodyPr>
          <a:lstStyle>
            <a:lvl1pPr>
              <a:defRPr sz="2400" b="0" i="0">
                <a:solidFill>
                  <a:srgbClr val="4E3A2F"/>
                </a:solidFill>
                <a:latin typeface="Arial Black"/>
                <a:cs typeface="Arial Black"/>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12/3/2024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00" b="0" i="0">
                <a:solidFill>
                  <a:srgbClr val="4E3A2F"/>
                </a:solidFill>
                <a:latin typeface="Arial Black"/>
                <a:cs typeface="Arial Black"/>
              </a:defRPr>
            </a:lvl1pPr>
          </a:lstStyle>
          <a:p>
            <a:endParaRPr/>
          </a:p>
        </p:txBody>
      </p:sp>
      <p:sp>
        <p:nvSpPr>
          <p:cNvPr id="3" name="Holder 3"/>
          <p:cNvSpPr>
            <a:spLocks noGrp="1"/>
          </p:cNvSpPr>
          <p:nvPr>
            <p:ph type="body" idx="1"/>
          </p:nvPr>
        </p:nvSpPr>
        <p:spPr/>
        <p:txBody>
          <a:bodyPr lIns="0" tIns="0" rIns="0" bIns="0"/>
          <a:lstStyle>
            <a:lvl1pPr>
              <a:defRPr sz="2400" b="0" i="0">
                <a:solidFill>
                  <a:srgbClr val="4E3A2F"/>
                </a:solidFill>
                <a:latin typeface="Arial Black"/>
                <a:cs typeface="Arial Black"/>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12/3/2024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obj" preserve="1">
  <p:cSld name="Two Content">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2" cstate="print"/>
          <a:stretch>
            <a:fillRect/>
          </a:stretch>
        </p:blipFill>
        <p:spPr>
          <a:xfrm>
            <a:off x="0" y="0"/>
            <a:ext cx="9143999" cy="6857996"/>
          </a:xfrm>
          <a:prstGeom prst="rect">
            <a:avLst/>
          </a:prstGeom>
        </p:spPr>
      </p:pic>
      <p:pic>
        <p:nvPicPr>
          <p:cNvPr id="17" name="bg object 17"/>
          <p:cNvPicPr/>
          <p:nvPr/>
        </p:nvPicPr>
        <p:blipFill>
          <a:blip r:embed="rId3" cstate="print"/>
          <a:stretch>
            <a:fillRect/>
          </a:stretch>
        </p:blipFill>
        <p:spPr>
          <a:xfrm>
            <a:off x="516636" y="1048511"/>
            <a:ext cx="8628888" cy="18287"/>
          </a:xfrm>
          <a:prstGeom prst="rect">
            <a:avLst/>
          </a:prstGeom>
        </p:spPr>
      </p:pic>
      <p:pic>
        <p:nvPicPr>
          <p:cNvPr id="18" name="bg object 18"/>
          <p:cNvPicPr/>
          <p:nvPr/>
        </p:nvPicPr>
        <p:blipFill>
          <a:blip r:embed="rId4" cstate="print"/>
          <a:stretch>
            <a:fillRect/>
          </a:stretch>
        </p:blipFill>
        <p:spPr>
          <a:xfrm>
            <a:off x="1133855" y="777278"/>
            <a:ext cx="7325741" cy="525614"/>
          </a:xfrm>
          <a:prstGeom prst="rect">
            <a:avLst/>
          </a:prstGeom>
        </p:spPr>
      </p:pic>
      <p:sp>
        <p:nvSpPr>
          <p:cNvPr id="2" name="Holder 2"/>
          <p:cNvSpPr>
            <a:spLocks noGrp="1"/>
          </p:cNvSpPr>
          <p:nvPr>
            <p:ph type="title"/>
          </p:nvPr>
        </p:nvSpPr>
        <p:spPr/>
        <p:txBody>
          <a:bodyPr lIns="0" tIns="0" rIns="0" bIns="0"/>
          <a:lstStyle>
            <a:lvl1pPr>
              <a:defRPr sz="3600" b="0" i="0">
                <a:solidFill>
                  <a:srgbClr val="4E3A2F"/>
                </a:solidFill>
                <a:latin typeface="Arial Black"/>
                <a:cs typeface="Arial Black"/>
              </a:defRPr>
            </a:lvl1pPr>
          </a:lstStyle>
          <a:p>
            <a:endParaRPr/>
          </a:p>
        </p:txBody>
      </p:sp>
      <p:sp>
        <p:nvSpPr>
          <p:cNvPr id="3" name="Holder 3"/>
          <p:cNvSpPr>
            <a:spLocks noGrp="1"/>
          </p:cNvSpPr>
          <p:nvPr>
            <p:ph sz="half" idx="2"/>
          </p:nvPr>
        </p:nvSpPr>
        <p:spPr>
          <a:xfrm>
            <a:off x="457200" y="1577340"/>
            <a:ext cx="397764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577340"/>
            <a:ext cx="397764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12/3/2024</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2" cstate="print"/>
          <a:stretch>
            <a:fillRect/>
          </a:stretch>
        </p:blipFill>
        <p:spPr>
          <a:xfrm>
            <a:off x="0" y="0"/>
            <a:ext cx="9143999" cy="6857996"/>
          </a:xfrm>
          <a:prstGeom prst="rect">
            <a:avLst/>
          </a:prstGeom>
        </p:spPr>
      </p:pic>
      <p:sp>
        <p:nvSpPr>
          <p:cNvPr id="2" name="Holder 2"/>
          <p:cNvSpPr>
            <a:spLocks noGrp="1"/>
          </p:cNvSpPr>
          <p:nvPr>
            <p:ph type="title"/>
          </p:nvPr>
        </p:nvSpPr>
        <p:spPr/>
        <p:txBody>
          <a:bodyPr lIns="0" tIns="0" rIns="0" bIns="0"/>
          <a:lstStyle>
            <a:lvl1pPr>
              <a:defRPr sz="3600" b="0" i="0">
                <a:solidFill>
                  <a:srgbClr val="4E3A2F"/>
                </a:solidFill>
                <a:latin typeface="Arial Black"/>
                <a:cs typeface="Arial Black"/>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12/3/2024</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2" cstate="print"/>
          <a:stretch>
            <a:fillRect/>
          </a:stretch>
        </p:blipFill>
        <p:spPr>
          <a:xfrm>
            <a:off x="0" y="0"/>
            <a:ext cx="9143999" cy="6857996"/>
          </a:xfrm>
          <a:prstGeom prst="rect">
            <a:avLst/>
          </a:prstGeom>
        </p:spPr>
      </p:pic>
      <p:pic>
        <p:nvPicPr>
          <p:cNvPr id="17" name="bg object 17"/>
          <p:cNvPicPr/>
          <p:nvPr/>
        </p:nvPicPr>
        <p:blipFill>
          <a:blip r:embed="rId3" cstate="print"/>
          <a:stretch>
            <a:fillRect/>
          </a:stretch>
        </p:blipFill>
        <p:spPr>
          <a:xfrm>
            <a:off x="516636" y="5346191"/>
            <a:ext cx="8628888" cy="12192"/>
          </a:xfrm>
          <a:prstGeom prst="rect">
            <a:avLst/>
          </a:prstGeom>
        </p:spPr>
      </p:pic>
      <p:pic>
        <p:nvPicPr>
          <p:cNvPr id="18" name="bg object 18"/>
          <p:cNvPicPr/>
          <p:nvPr/>
        </p:nvPicPr>
        <p:blipFill>
          <a:blip r:embed="rId4" cstate="print"/>
          <a:stretch>
            <a:fillRect/>
          </a:stretch>
        </p:blipFill>
        <p:spPr>
          <a:xfrm>
            <a:off x="2017775" y="2273858"/>
            <a:ext cx="5490718" cy="982802"/>
          </a:xfrm>
          <a:prstGeom prst="rect">
            <a:avLst/>
          </a:prstGeom>
        </p:spPr>
      </p:pic>
      <p:pic>
        <p:nvPicPr>
          <p:cNvPr id="19" name="bg object 19"/>
          <p:cNvPicPr/>
          <p:nvPr/>
        </p:nvPicPr>
        <p:blipFill>
          <a:blip r:embed="rId5" cstate="print"/>
          <a:stretch>
            <a:fillRect/>
          </a:stretch>
        </p:blipFill>
        <p:spPr>
          <a:xfrm>
            <a:off x="3840479" y="3279698"/>
            <a:ext cx="1842389" cy="982802"/>
          </a:xfrm>
          <a:prstGeom prst="rect">
            <a:avLst/>
          </a:prstGeom>
        </p:spPr>
      </p:pic>
      <p:pic>
        <p:nvPicPr>
          <p:cNvPr id="20" name="bg object 20"/>
          <p:cNvPicPr/>
          <p:nvPr/>
        </p:nvPicPr>
        <p:blipFill>
          <a:blip r:embed="rId6" cstate="print"/>
          <a:stretch>
            <a:fillRect/>
          </a:stretch>
        </p:blipFill>
        <p:spPr>
          <a:xfrm>
            <a:off x="1167383" y="4285538"/>
            <a:ext cx="6975094" cy="982802"/>
          </a:xfrm>
          <a:prstGeom prst="rect">
            <a:avLst/>
          </a:prstGeom>
        </p:spPr>
      </p:pic>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12/3/2024</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7" cstate="print"/>
          <a:stretch>
            <a:fillRect/>
          </a:stretch>
        </p:blipFill>
        <p:spPr>
          <a:xfrm>
            <a:off x="0" y="0"/>
            <a:ext cx="9143999" cy="6857996"/>
          </a:xfrm>
          <a:prstGeom prst="rect">
            <a:avLst/>
          </a:prstGeom>
        </p:spPr>
      </p:pic>
      <p:pic>
        <p:nvPicPr>
          <p:cNvPr id="17" name="bg object 17"/>
          <p:cNvPicPr/>
          <p:nvPr/>
        </p:nvPicPr>
        <p:blipFill>
          <a:blip r:embed="rId8" cstate="print"/>
          <a:stretch>
            <a:fillRect/>
          </a:stretch>
        </p:blipFill>
        <p:spPr>
          <a:xfrm>
            <a:off x="516636" y="1048512"/>
            <a:ext cx="8628888" cy="18287"/>
          </a:xfrm>
          <a:prstGeom prst="rect">
            <a:avLst/>
          </a:prstGeom>
        </p:spPr>
      </p:pic>
      <p:sp>
        <p:nvSpPr>
          <p:cNvPr id="2" name="Holder 2"/>
          <p:cNvSpPr>
            <a:spLocks noGrp="1"/>
          </p:cNvSpPr>
          <p:nvPr>
            <p:ph type="title"/>
          </p:nvPr>
        </p:nvSpPr>
        <p:spPr>
          <a:xfrm>
            <a:off x="3054476" y="322021"/>
            <a:ext cx="3150870" cy="574675"/>
          </a:xfrm>
          <a:prstGeom prst="rect">
            <a:avLst/>
          </a:prstGeom>
        </p:spPr>
        <p:txBody>
          <a:bodyPr wrap="square" lIns="0" tIns="0" rIns="0" bIns="0">
            <a:spAutoFit/>
          </a:bodyPr>
          <a:lstStyle>
            <a:lvl1pPr>
              <a:defRPr sz="3600" b="0" i="0">
                <a:solidFill>
                  <a:srgbClr val="4E3A2F"/>
                </a:solidFill>
                <a:latin typeface="Arial Black"/>
                <a:cs typeface="Arial Black"/>
              </a:defRPr>
            </a:lvl1pPr>
          </a:lstStyle>
          <a:p>
            <a:endParaRPr/>
          </a:p>
        </p:txBody>
      </p:sp>
      <p:sp>
        <p:nvSpPr>
          <p:cNvPr id="3" name="Holder 3"/>
          <p:cNvSpPr>
            <a:spLocks noGrp="1"/>
          </p:cNvSpPr>
          <p:nvPr>
            <p:ph type="body" idx="1"/>
          </p:nvPr>
        </p:nvSpPr>
        <p:spPr>
          <a:xfrm>
            <a:off x="293319" y="1667128"/>
            <a:ext cx="8298180" cy="2953385"/>
          </a:xfrm>
          <a:prstGeom prst="rect">
            <a:avLst/>
          </a:prstGeom>
        </p:spPr>
        <p:txBody>
          <a:bodyPr wrap="square" lIns="0" tIns="0" rIns="0" bIns="0">
            <a:spAutoFit/>
          </a:bodyPr>
          <a:lstStyle>
            <a:lvl1pPr>
              <a:defRPr sz="2400" b="0" i="0">
                <a:solidFill>
                  <a:srgbClr val="4E3A2F"/>
                </a:solidFill>
                <a:latin typeface="Arial Black"/>
                <a:cs typeface="Arial Black"/>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6377940"/>
            <a:ext cx="210312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12/3/2024</a:t>
            </a:fld>
            <a:endParaRPr lang="en-US"/>
          </a:p>
        </p:txBody>
      </p:sp>
      <p:sp>
        <p:nvSpPr>
          <p:cNvPr id="6" name="Holder 6"/>
          <p:cNvSpPr>
            <a:spLocks noGrp="1"/>
          </p:cNvSpPr>
          <p:nvPr>
            <p:ph type="sldNum" sz="quarter" idx="7"/>
          </p:nvPr>
        </p:nvSpPr>
        <p:spPr>
          <a:xfrm>
            <a:off x="6583680" y="6377940"/>
            <a:ext cx="210312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18.png"/><Relationship Id="rId3" Type="http://schemas.openxmlformats.org/officeDocument/2006/relationships/image" Target="../media/image13.png"/><Relationship Id="rId7" Type="http://schemas.openxmlformats.org/officeDocument/2006/relationships/image" Target="../media/image17.png"/><Relationship Id="rId12" Type="http://schemas.openxmlformats.org/officeDocument/2006/relationships/image" Target="../media/image22.png"/><Relationship Id="rId2" Type="http://schemas.openxmlformats.org/officeDocument/2006/relationships/image" Target="../media/image12.png"/><Relationship Id="rId1" Type="http://schemas.openxmlformats.org/officeDocument/2006/relationships/slideLayout" Target="../slideLayouts/slideLayout2.xml"/><Relationship Id="rId6" Type="http://schemas.openxmlformats.org/officeDocument/2006/relationships/image" Target="../media/image16.png"/><Relationship Id="rId11" Type="http://schemas.openxmlformats.org/officeDocument/2006/relationships/image" Target="../media/image21.png"/><Relationship Id="rId5" Type="http://schemas.openxmlformats.org/officeDocument/2006/relationships/image" Target="../media/image15.png"/><Relationship Id="rId10" Type="http://schemas.openxmlformats.org/officeDocument/2006/relationships/image" Target="../media/image20.png"/><Relationship Id="rId4" Type="http://schemas.openxmlformats.org/officeDocument/2006/relationships/image" Target="../media/image14.png"/><Relationship Id="rId9" Type="http://schemas.openxmlformats.org/officeDocument/2006/relationships/image" Target="../media/image19.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0"/>
            <a:ext cx="9143999" cy="6857996"/>
          </a:xfrm>
          <a:prstGeom prst="rect">
            <a:avLst/>
          </a:prstGeom>
        </p:spPr>
      </p:pic>
      <p:pic>
        <p:nvPicPr>
          <p:cNvPr id="3" name="object 3"/>
          <p:cNvPicPr/>
          <p:nvPr/>
        </p:nvPicPr>
        <p:blipFill>
          <a:blip r:embed="rId3" cstate="print"/>
          <a:stretch>
            <a:fillRect/>
          </a:stretch>
        </p:blipFill>
        <p:spPr>
          <a:xfrm>
            <a:off x="516636" y="3441191"/>
            <a:ext cx="8628888" cy="12192"/>
          </a:xfrm>
          <a:prstGeom prst="rect">
            <a:avLst/>
          </a:prstGeom>
        </p:spPr>
      </p:pic>
      <p:sp>
        <p:nvSpPr>
          <p:cNvPr id="4" name="object 4"/>
          <p:cNvSpPr txBox="1">
            <a:spLocks noGrp="1"/>
          </p:cNvSpPr>
          <p:nvPr>
            <p:ph type="title"/>
          </p:nvPr>
        </p:nvSpPr>
        <p:spPr>
          <a:xfrm>
            <a:off x="2692400" y="792302"/>
            <a:ext cx="3838575" cy="1366520"/>
          </a:xfrm>
          <a:prstGeom prst="rect">
            <a:avLst/>
          </a:prstGeom>
        </p:spPr>
        <p:txBody>
          <a:bodyPr vert="horz" wrap="square" lIns="0" tIns="12065" rIns="0" bIns="0" rtlCol="0">
            <a:spAutoFit/>
          </a:bodyPr>
          <a:lstStyle/>
          <a:p>
            <a:pPr algn="ctr">
              <a:lnSpc>
                <a:spcPct val="100000"/>
              </a:lnSpc>
              <a:spcBef>
                <a:spcPts val="95"/>
              </a:spcBef>
            </a:pPr>
            <a:r>
              <a:rPr sz="4400" dirty="0">
                <a:solidFill>
                  <a:srgbClr val="FF0000"/>
                </a:solidFill>
              </a:rPr>
              <a:t>CELL</a:t>
            </a:r>
            <a:r>
              <a:rPr sz="4400" spc="-100" dirty="0">
                <a:solidFill>
                  <a:srgbClr val="FF0000"/>
                </a:solidFill>
              </a:rPr>
              <a:t> </a:t>
            </a:r>
            <a:r>
              <a:rPr sz="4400" spc="-20" dirty="0">
                <a:solidFill>
                  <a:srgbClr val="FF0000"/>
                </a:solidFill>
              </a:rPr>
              <a:t>CYCLE</a:t>
            </a:r>
            <a:endParaRPr sz="4400" dirty="0">
              <a:solidFill>
                <a:srgbClr val="FF0000"/>
              </a:solidFill>
            </a:endParaRPr>
          </a:p>
          <a:p>
            <a:pPr algn="ctr">
              <a:lnSpc>
                <a:spcPct val="100000"/>
              </a:lnSpc>
            </a:pPr>
            <a:r>
              <a:rPr sz="4400" spc="-50" dirty="0">
                <a:solidFill>
                  <a:srgbClr val="FF0000"/>
                </a:solidFill>
              </a:rPr>
              <a:t>&amp;</a:t>
            </a:r>
            <a:endParaRPr sz="4400" dirty="0">
              <a:solidFill>
                <a:srgbClr val="FF0000"/>
              </a:solidFill>
            </a:endParaRPr>
          </a:p>
        </p:txBody>
      </p:sp>
      <p:sp>
        <p:nvSpPr>
          <p:cNvPr id="5" name="object 5"/>
          <p:cNvSpPr txBox="1"/>
          <p:nvPr/>
        </p:nvSpPr>
        <p:spPr>
          <a:xfrm>
            <a:off x="1957577" y="2134057"/>
            <a:ext cx="5313045" cy="695325"/>
          </a:xfrm>
          <a:prstGeom prst="rect">
            <a:avLst/>
          </a:prstGeom>
        </p:spPr>
        <p:txBody>
          <a:bodyPr vert="horz" wrap="square" lIns="0" tIns="12065" rIns="0" bIns="0" rtlCol="0">
            <a:spAutoFit/>
          </a:bodyPr>
          <a:lstStyle/>
          <a:p>
            <a:pPr marL="12700">
              <a:lnSpc>
                <a:spcPct val="100000"/>
              </a:lnSpc>
              <a:spcBef>
                <a:spcPts val="95"/>
              </a:spcBef>
            </a:pPr>
            <a:r>
              <a:rPr sz="4400" dirty="0">
                <a:solidFill>
                  <a:srgbClr val="002060"/>
                </a:solidFill>
                <a:latin typeface="Arial Black"/>
                <a:cs typeface="Arial Black"/>
              </a:rPr>
              <a:t>ITS</a:t>
            </a:r>
            <a:r>
              <a:rPr sz="4400" spc="-90" dirty="0">
                <a:solidFill>
                  <a:srgbClr val="002060"/>
                </a:solidFill>
                <a:latin typeface="Arial Black"/>
                <a:cs typeface="Arial Black"/>
              </a:rPr>
              <a:t> </a:t>
            </a:r>
            <a:r>
              <a:rPr sz="4400" spc="-35" dirty="0">
                <a:solidFill>
                  <a:srgbClr val="002060"/>
                </a:solidFill>
                <a:latin typeface="Arial Black"/>
                <a:cs typeface="Arial Black"/>
              </a:rPr>
              <a:t>REGULATION</a:t>
            </a:r>
            <a:endParaRPr sz="4400" dirty="0">
              <a:solidFill>
                <a:srgbClr val="002060"/>
              </a:solidFill>
              <a:latin typeface="Arial Black"/>
              <a:cs typeface="Arial Black"/>
            </a:endParaRPr>
          </a:p>
        </p:txBody>
      </p:sp>
      <p:sp>
        <p:nvSpPr>
          <p:cNvPr id="14" name="object 14"/>
          <p:cNvSpPr txBox="1"/>
          <p:nvPr/>
        </p:nvSpPr>
        <p:spPr>
          <a:xfrm>
            <a:off x="1662276" y="3949602"/>
            <a:ext cx="5608346" cy="443070"/>
          </a:xfrm>
          <a:prstGeom prst="rect">
            <a:avLst/>
          </a:prstGeom>
        </p:spPr>
        <p:txBody>
          <a:bodyPr vert="horz" wrap="square" lIns="0" tIns="12065" rIns="0" bIns="0" rtlCol="0">
            <a:spAutoFit/>
          </a:bodyPr>
          <a:lstStyle/>
          <a:p>
            <a:pPr marL="588645">
              <a:spcBef>
                <a:spcPts val="95"/>
              </a:spcBef>
            </a:pPr>
            <a:r>
              <a:rPr lang="en-US" sz="2800" dirty="0">
                <a:solidFill>
                  <a:srgbClr val="000099"/>
                </a:solidFill>
                <a:latin typeface="Arial Black"/>
              </a:rPr>
              <a:t>By: Shozab Seemab Khan </a:t>
            </a:r>
            <a:endParaRPr sz="2800" dirty="0">
              <a:solidFill>
                <a:srgbClr val="000099"/>
              </a:solidFill>
              <a:latin typeface="Arial Black"/>
            </a:endParaRPr>
          </a:p>
        </p:txBody>
      </p:sp>
      <p:sp>
        <p:nvSpPr>
          <p:cNvPr id="15" name="object 5">
            <a:extLst>
              <a:ext uri="{FF2B5EF4-FFF2-40B4-BE49-F238E27FC236}">
                <a16:creationId xmlns:a16="http://schemas.microsoft.com/office/drawing/2014/main" id="{6FAD7AA8-2BB8-58A9-404F-BD4F4846168B}"/>
              </a:ext>
            </a:extLst>
          </p:cNvPr>
          <p:cNvSpPr txBox="1"/>
          <p:nvPr/>
        </p:nvSpPr>
        <p:spPr>
          <a:xfrm>
            <a:off x="528824" y="6065698"/>
            <a:ext cx="8234176" cy="504625"/>
          </a:xfrm>
          <a:prstGeom prst="rect">
            <a:avLst/>
          </a:prstGeom>
        </p:spPr>
        <p:txBody>
          <a:bodyPr vert="horz" wrap="square" lIns="0" tIns="12065" rIns="0" bIns="0" rtlCol="0">
            <a:spAutoFit/>
          </a:bodyPr>
          <a:lstStyle/>
          <a:p>
            <a:pPr marL="12700">
              <a:lnSpc>
                <a:spcPct val="100000"/>
              </a:lnSpc>
              <a:spcBef>
                <a:spcPts val="95"/>
              </a:spcBef>
            </a:pPr>
            <a:r>
              <a:rPr lang="en-US" sz="3200" dirty="0">
                <a:solidFill>
                  <a:srgbClr val="FF0000"/>
                </a:solidFill>
                <a:latin typeface="Arial Black"/>
                <a:cs typeface="Arial Black"/>
              </a:rPr>
              <a:t>ABAIDULLAH COLLEGE PAKPATTAN</a:t>
            </a:r>
            <a:endParaRPr sz="3200" dirty="0">
              <a:solidFill>
                <a:srgbClr val="FF0000"/>
              </a:solidFill>
              <a:latin typeface="Arial Black"/>
              <a:cs typeface="Arial Black"/>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dirty="0"/>
              <a:t>CELL</a:t>
            </a:r>
            <a:r>
              <a:rPr spc="-5" dirty="0"/>
              <a:t> </a:t>
            </a:r>
            <a:r>
              <a:rPr spc="-35" dirty="0"/>
              <a:t>CYCLE</a:t>
            </a:r>
          </a:p>
        </p:txBody>
      </p:sp>
      <p:sp>
        <p:nvSpPr>
          <p:cNvPr id="4" name="object 4"/>
          <p:cNvSpPr txBox="1"/>
          <p:nvPr/>
        </p:nvSpPr>
        <p:spPr>
          <a:xfrm>
            <a:off x="383540" y="1303985"/>
            <a:ext cx="8530590" cy="4885312"/>
          </a:xfrm>
          <a:prstGeom prst="rect">
            <a:avLst/>
          </a:prstGeom>
        </p:spPr>
        <p:txBody>
          <a:bodyPr vert="horz" wrap="square" lIns="0" tIns="12065" rIns="0" bIns="0" rtlCol="0">
            <a:spAutoFit/>
          </a:bodyPr>
          <a:lstStyle/>
          <a:p>
            <a:pPr marL="12700" algn="just">
              <a:spcBef>
                <a:spcPts val="95"/>
              </a:spcBef>
            </a:pPr>
            <a:r>
              <a:rPr sz="2000" dirty="0">
                <a:solidFill>
                  <a:srgbClr val="000099"/>
                </a:solidFill>
                <a:latin typeface="Arial Black"/>
              </a:rPr>
              <a:t>AFTER  CELL  DIVISION,  EACH  OF  THE  DAUGHTER  CELL</a:t>
            </a:r>
          </a:p>
          <a:p>
            <a:pPr marL="12700" algn="just"/>
            <a:r>
              <a:rPr sz="2000" dirty="0">
                <a:solidFill>
                  <a:srgbClr val="000099"/>
                </a:solidFill>
                <a:latin typeface="Arial Black"/>
              </a:rPr>
              <a:t>BEGINS THE INTERPHASE OF A NEW CYCLE.</a:t>
            </a:r>
          </a:p>
          <a:p>
            <a:pPr algn="just">
              <a:spcBef>
                <a:spcPts val="540"/>
              </a:spcBef>
            </a:pPr>
            <a:endParaRPr sz="2000" dirty="0">
              <a:solidFill>
                <a:srgbClr val="000099"/>
              </a:solidFill>
              <a:latin typeface="Arial Black"/>
            </a:endParaRPr>
          </a:p>
          <a:p>
            <a:pPr marL="12700" marR="5080" algn="just">
              <a:spcBef>
                <a:spcPts val="5"/>
              </a:spcBef>
            </a:pPr>
            <a:r>
              <a:rPr sz="2000" dirty="0">
                <a:solidFill>
                  <a:srgbClr val="000099"/>
                </a:solidFill>
                <a:latin typeface="Arial Black"/>
              </a:rPr>
              <a:t>SOME  CELLS  (eg.  CELLS  OF  HEART,  KIDNEY,  LIVER, NEURONS  etc.  )  AFTER  REMAINING  IN  G1  PHASE  FOR SOMETIME COME OUT OF THE CELL CYCLE AND ENTER Go PHASE KNOWN AS QUIESCENT PHASE.</a:t>
            </a:r>
          </a:p>
          <a:p>
            <a:pPr algn="just">
              <a:spcBef>
                <a:spcPts val="540"/>
              </a:spcBef>
            </a:pPr>
            <a:endParaRPr sz="2000" dirty="0">
              <a:solidFill>
                <a:srgbClr val="000099"/>
              </a:solidFill>
              <a:latin typeface="Arial Black"/>
            </a:endParaRPr>
          </a:p>
          <a:p>
            <a:pPr marL="12700" algn="just"/>
            <a:r>
              <a:rPr sz="2000" dirty="0">
                <a:solidFill>
                  <a:srgbClr val="000099"/>
                </a:solidFill>
                <a:latin typeface="Arial Black"/>
              </a:rPr>
              <a:t>IN  QUIESCENT  PHASE  THE  CELL  DIVISION  STOPS  BUT</a:t>
            </a:r>
          </a:p>
          <a:p>
            <a:pPr marL="12700" algn="just">
              <a:spcBef>
                <a:spcPts val="5"/>
              </a:spcBef>
            </a:pPr>
            <a:r>
              <a:rPr sz="2000" dirty="0">
                <a:solidFill>
                  <a:srgbClr val="000099"/>
                </a:solidFill>
                <a:latin typeface="Arial Black"/>
              </a:rPr>
              <a:t>OTHER ACTIVITIES OF THE CELL CONTINUE.</a:t>
            </a:r>
          </a:p>
          <a:p>
            <a:pPr algn="just">
              <a:spcBef>
                <a:spcPts val="540"/>
              </a:spcBef>
            </a:pPr>
            <a:endParaRPr sz="2000" dirty="0">
              <a:solidFill>
                <a:srgbClr val="000099"/>
              </a:solidFill>
              <a:latin typeface="Arial Black"/>
            </a:endParaRPr>
          </a:p>
          <a:p>
            <a:pPr marL="12700" algn="just">
              <a:tabLst>
                <a:tab pos="1854200" algn="l"/>
                <a:tab pos="2564130" algn="l"/>
                <a:tab pos="3418204" algn="l"/>
                <a:tab pos="5076825" algn="l"/>
                <a:tab pos="5787390" algn="l"/>
                <a:tab pos="6638290" algn="l"/>
                <a:tab pos="7701915" algn="l"/>
              </a:tabLst>
            </a:pPr>
            <a:r>
              <a:rPr sz="2000" dirty="0">
                <a:solidFill>
                  <a:srgbClr val="000099"/>
                </a:solidFill>
                <a:latin typeface="Arial Black"/>
              </a:rPr>
              <a:t>SOMETIMES	THE	CELL	REENTERS	THE	CELL	CYCLE	FROM</a:t>
            </a:r>
          </a:p>
          <a:p>
            <a:pPr marL="12700" algn="just"/>
            <a:r>
              <a:rPr sz="2000" dirty="0">
                <a:solidFill>
                  <a:srgbClr val="000099"/>
                </a:solidFill>
                <a:latin typeface="Arial Black"/>
              </a:rPr>
              <a:t>QUIESCENT PHASE WHEN REQUIRED.</a:t>
            </a:r>
            <a:endParaRPr lang="en-US" sz="2000" dirty="0">
              <a:solidFill>
                <a:srgbClr val="000099"/>
              </a:solidFill>
              <a:latin typeface="Arial Black"/>
            </a:endParaRPr>
          </a:p>
          <a:p>
            <a:pPr marL="12700" algn="just"/>
            <a:endParaRPr sz="2000" dirty="0">
              <a:solidFill>
                <a:srgbClr val="000099"/>
              </a:solidFill>
              <a:latin typeface="Arial Black"/>
            </a:endParaRPr>
          </a:p>
          <a:p>
            <a:pPr marL="12700" algn="just">
              <a:spcBef>
                <a:spcPts val="484"/>
              </a:spcBef>
            </a:pPr>
            <a:r>
              <a:rPr sz="2000" dirty="0">
                <a:solidFill>
                  <a:srgbClr val="000099"/>
                </a:solidFill>
                <a:latin typeface="Arial Black"/>
              </a:rPr>
              <a:t>Eg. DURING FORMATION OF PERIDERM</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3226054" y="322021"/>
            <a:ext cx="3150870" cy="574675"/>
          </a:xfrm>
          <a:prstGeom prst="rect">
            <a:avLst/>
          </a:prstGeom>
        </p:spPr>
        <p:txBody>
          <a:bodyPr vert="horz" wrap="square" lIns="0" tIns="12700" rIns="0" bIns="0" rtlCol="0">
            <a:spAutoFit/>
          </a:bodyPr>
          <a:lstStyle/>
          <a:p>
            <a:pPr marL="12700">
              <a:lnSpc>
                <a:spcPct val="100000"/>
              </a:lnSpc>
              <a:spcBef>
                <a:spcPts val="100"/>
              </a:spcBef>
            </a:pPr>
            <a:r>
              <a:rPr dirty="0"/>
              <a:t>CELL</a:t>
            </a:r>
            <a:r>
              <a:rPr spc="-5" dirty="0"/>
              <a:t> </a:t>
            </a:r>
            <a:r>
              <a:rPr spc="-35" dirty="0"/>
              <a:t>CYCLE</a:t>
            </a:r>
          </a:p>
        </p:txBody>
      </p:sp>
      <p:grpSp>
        <p:nvGrpSpPr>
          <p:cNvPr id="5" name="object 5"/>
          <p:cNvGrpSpPr/>
          <p:nvPr/>
        </p:nvGrpSpPr>
        <p:grpSpPr>
          <a:xfrm>
            <a:off x="1371600" y="3334511"/>
            <a:ext cx="7350759" cy="2284730"/>
            <a:chOff x="1371600" y="3334511"/>
            <a:chExt cx="7350759" cy="2284730"/>
          </a:xfrm>
        </p:grpSpPr>
        <p:pic>
          <p:nvPicPr>
            <p:cNvPr id="6" name="object 6"/>
            <p:cNvPicPr/>
            <p:nvPr/>
          </p:nvPicPr>
          <p:blipFill>
            <a:blip r:embed="rId2" cstate="print"/>
            <a:stretch>
              <a:fillRect/>
            </a:stretch>
          </p:blipFill>
          <p:spPr>
            <a:xfrm>
              <a:off x="1371600" y="5431535"/>
              <a:ext cx="7350252" cy="135635"/>
            </a:xfrm>
            <a:prstGeom prst="rect">
              <a:avLst/>
            </a:prstGeom>
          </p:spPr>
        </p:pic>
        <p:pic>
          <p:nvPicPr>
            <p:cNvPr id="7" name="object 7"/>
            <p:cNvPicPr/>
            <p:nvPr/>
          </p:nvPicPr>
          <p:blipFill>
            <a:blip r:embed="rId3" cstate="print"/>
            <a:stretch>
              <a:fillRect/>
            </a:stretch>
          </p:blipFill>
          <p:spPr>
            <a:xfrm>
              <a:off x="1441703" y="4315967"/>
              <a:ext cx="1498092" cy="138683"/>
            </a:xfrm>
            <a:prstGeom prst="rect">
              <a:avLst/>
            </a:prstGeom>
          </p:spPr>
        </p:pic>
        <p:pic>
          <p:nvPicPr>
            <p:cNvPr id="8" name="object 8"/>
            <p:cNvPicPr/>
            <p:nvPr/>
          </p:nvPicPr>
          <p:blipFill>
            <a:blip r:embed="rId4" cstate="print"/>
            <a:stretch>
              <a:fillRect/>
            </a:stretch>
          </p:blipFill>
          <p:spPr>
            <a:xfrm>
              <a:off x="2791967" y="3529609"/>
              <a:ext cx="1327277" cy="967587"/>
            </a:xfrm>
            <a:prstGeom prst="rect">
              <a:avLst/>
            </a:prstGeom>
          </p:spPr>
        </p:pic>
        <p:pic>
          <p:nvPicPr>
            <p:cNvPr id="9" name="object 9"/>
            <p:cNvPicPr/>
            <p:nvPr/>
          </p:nvPicPr>
          <p:blipFill>
            <a:blip r:embed="rId5" cstate="print"/>
            <a:stretch>
              <a:fillRect/>
            </a:stretch>
          </p:blipFill>
          <p:spPr>
            <a:xfrm>
              <a:off x="2788919" y="4328159"/>
              <a:ext cx="135636" cy="1266443"/>
            </a:xfrm>
            <a:prstGeom prst="rect">
              <a:avLst/>
            </a:prstGeom>
          </p:spPr>
        </p:pic>
        <p:pic>
          <p:nvPicPr>
            <p:cNvPr id="10" name="object 10"/>
            <p:cNvPicPr/>
            <p:nvPr/>
          </p:nvPicPr>
          <p:blipFill>
            <a:blip r:embed="rId6" cstate="print"/>
            <a:stretch>
              <a:fillRect/>
            </a:stretch>
          </p:blipFill>
          <p:spPr>
            <a:xfrm>
              <a:off x="4005072" y="3541775"/>
              <a:ext cx="135636" cy="2043684"/>
            </a:xfrm>
            <a:prstGeom prst="rect">
              <a:avLst/>
            </a:prstGeom>
          </p:spPr>
        </p:pic>
        <p:pic>
          <p:nvPicPr>
            <p:cNvPr id="11" name="object 11"/>
            <p:cNvPicPr/>
            <p:nvPr/>
          </p:nvPicPr>
          <p:blipFill>
            <a:blip r:embed="rId7" cstate="print"/>
            <a:stretch>
              <a:fillRect/>
            </a:stretch>
          </p:blipFill>
          <p:spPr>
            <a:xfrm>
              <a:off x="4014216" y="3334511"/>
              <a:ext cx="1498091" cy="135636"/>
            </a:xfrm>
            <a:prstGeom prst="rect">
              <a:avLst/>
            </a:prstGeom>
          </p:spPr>
        </p:pic>
        <p:pic>
          <p:nvPicPr>
            <p:cNvPr id="12" name="object 12"/>
            <p:cNvPicPr/>
            <p:nvPr/>
          </p:nvPicPr>
          <p:blipFill>
            <a:blip r:embed="rId8" cstate="print"/>
            <a:stretch>
              <a:fillRect/>
            </a:stretch>
          </p:blipFill>
          <p:spPr>
            <a:xfrm>
              <a:off x="5361432" y="3468623"/>
              <a:ext cx="135636" cy="2135124"/>
            </a:xfrm>
            <a:prstGeom prst="rect">
              <a:avLst/>
            </a:prstGeom>
          </p:spPr>
        </p:pic>
        <p:pic>
          <p:nvPicPr>
            <p:cNvPr id="13" name="object 13"/>
            <p:cNvPicPr/>
            <p:nvPr/>
          </p:nvPicPr>
          <p:blipFill>
            <a:blip r:embed="rId9" cstate="print"/>
            <a:stretch>
              <a:fillRect/>
            </a:stretch>
          </p:blipFill>
          <p:spPr>
            <a:xfrm>
              <a:off x="6577584" y="4398263"/>
              <a:ext cx="135635" cy="1220724"/>
            </a:xfrm>
            <a:prstGeom prst="rect">
              <a:avLst/>
            </a:prstGeom>
          </p:spPr>
        </p:pic>
        <p:pic>
          <p:nvPicPr>
            <p:cNvPr id="14" name="object 14"/>
            <p:cNvPicPr/>
            <p:nvPr/>
          </p:nvPicPr>
          <p:blipFill>
            <a:blip r:embed="rId10" cstate="print"/>
            <a:stretch>
              <a:fillRect/>
            </a:stretch>
          </p:blipFill>
          <p:spPr>
            <a:xfrm>
              <a:off x="5437632" y="3529596"/>
              <a:ext cx="1293748" cy="1013320"/>
            </a:xfrm>
            <a:prstGeom prst="rect">
              <a:avLst/>
            </a:prstGeom>
          </p:spPr>
        </p:pic>
        <p:pic>
          <p:nvPicPr>
            <p:cNvPr id="15" name="object 15"/>
            <p:cNvPicPr/>
            <p:nvPr/>
          </p:nvPicPr>
          <p:blipFill>
            <a:blip r:embed="rId11" cstate="print"/>
            <a:stretch>
              <a:fillRect/>
            </a:stretch>
          </p:blipFill>
          <p:spPr>
            <a:xfrm>
              <a:off x="6586728" y="4386072"/>
              <a:ext cx="1315212" cy="138683"/>
            </a:xfrm>
            <a:prstGeom prst="rect">
              <a:avLst/>
            </a:prstGeom>
          </p:spPr>
        </p:pic>
        <p:pic>
          <p:nvPicPr>
            <p:cNvPr id="16" name="object 16"/>
            <p:cNvPicPr/>
            <p:nvPr/>
          </p:nvPicPr>
          <p:blipFill>
            <a:blip r:embed="rId12" cstate="print"/>
            <a:stretch>
              <a:fillRect/>
            </a:stretch>
          </p:blipFill>
          <p:spPr>
            <a:xfrm>
              <a:off x="7790688" y="4398263"/>
              <a:ext cx="135635" cy="1220724"/>
            </a:xfrm>
            <a:prstGeom prst="rect">
              <a:avLst/>
            </a:prstGeom>
          </p:spPr>
        </p:pic>
      </p:grpSp>
      <p:sp>
        <p:nvSpPr>
          <p:cNvPr id="17" name="object 17"/>
          <p:cNvSpPr txBox="1"/>
          <p:nvPr/>
        </p:nvSpPr>
        <p:spPr>
          <a:xfrm>
            <a:off x="804468" y="3439159"/>
            <a:ext cx="7387590" cy="3013710"/>
          </a:xfrm>
          <a:prstGeom prst="rect">
            <a:avLst/>
          </a:prstGeom>
        </p:spPr>
        <p:txBody>
          <a:bodyPr vert="horz" wrap="square" lIns="0" tIns="11430" rIns="0" bIns="0" rtlCol="0">
            <a:spAutoFit/>
          </a:bodyPr>
          <a:lstStyle/>
          <a:p>
            <a:pPr marL="12700">
              <a:lnSpc>
                <a:spcPct val="100000"/>
              </a:lnSpc>
              <a:spcBef>
                <a:spcPts val="90"/>
              </a:spcBef>
            </a:pPr>
            <a:r>
              <a:rPr sz="2000" spc="-25" dirty="0">
                <a:solidFill>
                  <a:srgbClr val="4E3A2F"/>
                </a:solidFill>
                <a:latin typeface="Arial Black"/>
                <a:cs typeface="Arial Black"/>
              </a:rPr>
              <a:t>4C</a:t>
            </a:r>
            <a:endParaRPr sz="2000" dirty="0">
              <a:latin typeface="Arial Black"/>
              <a:cs typeface="Arial Black"/>
            </a:endParaRPr>
          </a:p>
          <a:p>
            <a:pPr>
              <a:lnSpc>
                <a:spcPct val="100000"/>
              </a:lnSpc>
              <a:spcBef>
                <a:spcPts val="540"/>
              </a:spcBef>
            </a:pPr>
            <a:endParaRPr sz="2000" dirty="0">
              <a:latin typeface="Arial Black"/>
              <a:cs typeface="Arial Black"/>
            </a:endParaRPr>
          </a:p>
          <a:p>
            <a:pPr marL="12700">
              <a:lnSpc>
                <a:spcPct val="100000"/>
              </a:lnSpc>
            </a:pPr>
            <a:r>
              <a:rPr sz="2000" spc="-25" dirty="0">
                <a:solidFill>
                  <a:srgbClr val="4E3A2F"/>
                </a:solidFill>
                <a:latin typeface="Arial Black"/>
                <a:cs typeface="Arial Black"/>
              </a:rPr>
              <a:t>2C</a:t>
            </a:r>
            <a:endParaRPr sz="2000" dirty="0">
              <a:latin typeface="Arial Black"/>
              <a:cs typeface="Arial Black"/>
            </a:endParaRPr>
          </a:p>
          <a:p>
            <a:pPr>
              <a:lnSpc>
                <a:spcPct val="100000"/>
              </a:lnSpc>
              <a:spcBef>
                <a:spcPts val="2350"/>
              </a:spcBef>
            </a:pPr>
            <a:endParaRPr sz="2000" dirty="0">
              <a:latin typeface="Arial Black"/>
              <a:cs typeface="Arial Black"/>
            </a:endParaRPr>
          </a:p>
          <a:p>
            <a:pPr marL="384175" algn="ctr">
              <a:lnSpc>
                <a:spcPct val="100000"/>
              </a:lnSpc>
              <a:spcBef>
                <a:spcPts val="5"/>
              </a:spcBef>
              <a:tabLst>
                <a:tab pos="1856739" algn="l"/>
                <a:tab pos="3093720" algn="l"/>
                <a:tab pos="4364990" algn="l"/>
                <a:tab pos="5465445" algn="l"/>
              </a:tabLst>
            </a:pPr>
            <a:r>
              <a:rPr sz="2400" spc="-25" dirty="0">
                <a:solidFill>
                  <a:srgbClr val="4E3A2F"/>
                </a:solidFill>
                <a:latin typeface="Arial Black"/>
                <a:cs typeface="Arial Black"/>
              </a:rPr>
              <a:t>G1</a:t>
            </a:r>
            <a:r>
              <a:rPr sz="2400" dirty="0">
                <a:solidFill>
                  <a:srgbClr val="4E3A2F"/>
                </a:solidFill>
                <a:latin typeface="Arial Black"/>
                <a:cs typeface="Arial Black"/>
              </a:rPr>
              <a:t>	</a:t>
            </a:r>
            <a:r>
              <a:rPr sz="2400" spc="-50" dirty="0">
                <a:solidFill>
                  <a:srgbClr val="4E3A2F"/>
                </a:solidFill>
                <a:latin typeface="Arial Black"/>
                <a:cs typeface="Arial Black"/>
              </a:rPr>
              <a:t>S</a:t>
            </a:r>
            <a:r>
              <a:rPr sz="2400" dirty="0">
                <a:solidFill>
                  <a:srgbClr val="4E3A2F"/>
                </a:solidFill>
                <a:latin typeface="Arial Black"/>
                <a:cs typeface="Arial Black"/>
              </a:rPr>
              <a:t>	</a:t>
            </a:r>
            <a:r>
              <a:rPr sz="2400" spc="-25" dirty="0">
                <a:solidFill>
                  <a:srgbClr val="4E3A2F"/>
                </a:solidFill>
                <a:latin typeface="Arial Black"/>
                <a:cs typeface="Arial Black"/>
              </a:rPr>
              <a:t>G2</a:t>
            </a:r>
            <a:r>
              <a:rPr sz="2400" dirty="0">
                <a:solidFill>
                  <a:srgbClr val="4E3A2F"/>
                </a:solidFill>
                <a:latin typeface="Arial Black"/>
                <a:cs typeface="Arial Black"/>
              </a:rPr>
              <a:t>	</a:t>
            </a:r>
            <a:r>
              <a:rPr sz="2400" spc="-50" dirty="0">
                <a:solidFill>
                  <a:srgbClr val="4E3A2F"/>
                </a:solidFill>
                <a:latin typeface="Arial Black"/>
                <a:cs typeface="Arial Black"/>
              </a:rPr>
              <a:t>M</a:t>
            </a:r>
            <a:r>
              <a:rPr sz="2400" dirty="0">
                <a:solidFill>
                  <a:srgbClr val="4E3A2F"/>
                </a:solidFill>
                <a:latin typeface="Arial Black"/>
                <a:cs typeface="Arial Black"/>
              </a:rPr>
              <a:t>	</a:t>
            </a:r>
            <a:r>
              <a:rPr sz="2400" spc="-25" dirty="0">
                <a:solidFill>
                  <a:srgbClr val="4E3A2F"/>
                </a:solidFill>
                <a:latin typeface="Arial Black"/>
                <a:cs typeface="Arial Black"/>
              </a:rPr>
              <a:t>G1</a:t>
            </a:r>
            <a:endParaRPr sz="2400" dirty="0">
              <a:latin typeface="Arial Black"/>
              <a:cs typeface="Arial Black"/>
            </a:endParaRPr>
          </a:p>
          <a:p>
            <a:pPr marL="659130">
              <a:lnSpc>
                <a:spcPct val="100000"/>
              </a:lnSpc>
              <a:spcBef>
                <a:spcPts val="3000"/>
              </a:spcBef>
            </a:pPr>
            <a:r>
              <a:rPr sz="1800" dirty="0">
                <a:latin typeface="Arial Black"/>
                <a:cs typeface="Arial Black"/>
              </a:rPr>
              <a:t>Cell</a:t>
            </a:r>
            <a:r>
              <a:rPr sz="1800" spc="-30" dirty="0">
                <a:latin typeface="Arial Black"/>
                <a:cs typeface="Arial Black"/>
              </a:rPr>
              <a:t> </a:t>
            </a:r>
            <a:r>
              <a:rPr sz="1800" dirty="0">
                <a:latin typeface="Arial Black"/>
                <a:cs typeface="Arial Black"/>
              </a:rPr>
              <a:t>cycle</a:t>
            </a:r>
            <a:r>
              <a:rPr sz="1800" spc="-25" dirty="0">
                <a:latin typeface="Arial Black"/>
                <a:cs typeface="Arial Black"/>
              </a:rPr>
              <a:t> </a:t>
            </a:r>
            <a:r>
              <a:rPr sz="1800" dirty="0">
                <a:latin typeface="Arial Black"/>
                <a:cs typeface="Arial Black"/>
              </a:rPr>
              <a:t>of</a:t>
            </a:r>
            <a:r>
              <a:rPr sz="1800" spc="55" dirty="0">
                <a:latin typeface="Arial Black"/>
                <a:cs typeface="Arial Black"/>
              </a:rPr>
              <a:t> </a:t>
            </a:r>
            <a:r>
              <a:rPr sz="1800" dirty="0">
                <a:latin typeface="Arial Black"/>
                <a:cs typeface="Arial Black"/>
              </a:rPr>
              <a:t>a</a:t>
            </a:r>
            <a:r>
              <a:rPr sz="1800" spc="-30" dirty="0">
                <a:latin typeface="Arial Black"/>
                <a:cs typeface="Arial Black"/>
              </a:rPr>
              <a:t> </a:t>
            </a:r>
            <a:r>
              <a:rPr sz="1800" dirty="0">
                <a:latin typeface="Arial Black"/>
                <a:cs typeface="Arial Black"/>
              </a:rPr>
              <a:t>cell</a:t>
            </a:r>
            <a:r>
              <a:rPr sz="1800" spc="-25" dirty="0">
                <a:latin typeface="Arial Black"/>
                <a:cs typeface="Arial Black"/>
              </a:rPr>
              <a:t> </a:t>
            </a:r>
            <a:r>
              <a:rPr sz="1800" dirty="0">
                <a:latin typeface="Arial Black"/>
                <a:cs typeface="Arial Black"/>
              </a:rPr>
              <a:t>showing</a:t>
            </a:r>
            <a:r>
              <a:rPr sz="1800" spc="-55" dirty="0">
                <a:latin typeface="Arial Black"/>
                <a:cs typeface="Arial Black"/>
              </a:rPr>
              <a:t> </a:t>
            </a:r>
            <a:r>
              <a:rPr sz="1800" dirty="0">
                <a:latin typeface="Arial Black"/>
                <a:cs typeface="Arial Black"/>
              </a:rPr>
              <a:t>the</a:t>
            </a:r>
            <a:r>
              <a:rPr sz="1800" spc="-5" dirty="0">
                <a:latin typeface="Arial Black"/>
                <a:cs typeface="Arial Black"/>
              </a:rPr>
              <a:t> </a:t>
            </a:r>
            <a:r>
              <a:rPr sz="1800" dirty="0">
                <a:latin typeface="Arial Black"/>
                <a:cs typeface="Arial Black"/>
              </a:rPr>
              <a:t>changes</a:t>
            </a:r>
            <a:r>
              <a:rPr sz="1800" spc="-45" dirty="0">
                <a:latin typeface="Arial Black"/>
                <a:cs typeface="Arial Black"/>
              </a:rPr>
              <a:t> </a:t>
            </a:r>
            <a:r>
              <a:rPr sz="1800" dirty="0">
                <a:latin typeface="Arial Black"/>
                <a:cs typeface="Arial Black"/>
              </a:rPr>
              <a:t>in</a:t>
            </a:r>
            <a:r>
              <a:rPr sz="1800" spc="-30" dirty="0">
                <a:latin typeface="Arial Black"/>
                <a:cs typeface="Arial Black"/>
              </a:rPr>
              <a:t> </a:t>
            </a:r>
            <a:r>
              <a:rPr sz="1800" spc="-25" dirty="0">
                <a:latin typeface="Arial Black"/>
                <a:cs typeface="Arial Black"/>
              </a:rPr>
              <a:t>DNA</a:t>
            </a:r>
            <a:endParaRPr sz="1800" dirty="0">
              <a:latin typeface="Arial Black"/>
              <a:cs typeface="Arial Black"/>
            </a:endParaRPr>
          </a:p>
          <a:p>
            <a:pPr marL="1399540">
              <a:lnSpc>
                <a:spcPct val="100000"/>
              </a:lnSpc>
            </a:pPr>
            <a:r>
              <a:rPr sz="1800" dirty="0">
                <a:latin typeface="Arial Black"/>
                <a:cs typeface="Arial Black"/>
              </a:rPr>
              <a:t>content</a:t>
            </a:r>
            <a:r>
              <a:rPr sz="1800" spc="-15" dirty="0">
                <a:latin typeface="Arial Black"/>
                <a:cs typeface="Arial Black"/>
              </a:rPr>
              <a:t> </a:t>
            </a:r>
            <a:r>
              <a:rPr sz="1800" dirty="0">
                <a:latin typeface="Arial Black"/>
                <a:cs typeface="Arial Black"/>
              </a:rPr>
              <a:t>during</a:t>
            </a:r>
            <a:r>
              <a:rPr sz="1800" spc="-25" dirty="0">
                <a:latin typeface="Arial Black"/>
                <a:cs typeface="Arial Black"/>
              </a:rPr>
              <a:t> </a:t>
            </a:r>
            <a:r>
              <a:rPr sz="1800" dirty="0">
                <a:latin typeface="Arial Black"/>
                <a:cs typeface="Arial Black"/>
              </a:rPr>
              <a:t>various</a:t>
            </a:r>
            <a:r>
              <a:rPr sz="1800" spc="-20" dirty="0">
                <a:latin typeface="Arial Black"/>
                <a:cs typeface="Arial Black"/>
              </a:rPr>
              <a:t> </a:t>
            </a:r>
            <a:r>
              <a:rPr sz="1800" spc="-10" dirty="0">
                <a:latin typeface="Arial Black"/>
                <a:cs typeface="Arial Black"/>
              </a:rPr>
              <a:t>phases</a:t>
            </a:r>
            <a:endParaRPr sz="1800" dirty="0">
              <a:latin typeface="Arial Black"/>
              <a:cs typeface="Arial Black"/>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1061719" y="372617"/>
            <a:ext cx="7493000" cy="574040"/>
          </a:xfrm>
          <a:prstGeom prst="rect">
            <a:avLst/>
          </a:prstGeom>
        </p:spPr>
        <p:txBody>
          <a:bodyPr vert="horz" wrap="square" lIns="0" tIns="12700" rIns="0" bIns="0" rtlCol="0">
            <a:spAutoFit/>
          </a:bodyPr>
          <a:lstStyle/>
          <a:p>
            <a:pPr marL="12700">
              <a:lnSpc>
                <a:spcPct val="100000"/>
              </a:lnSpc>
              <a:spcBef>
                <a:spcPts val="100"/>
              </a:spcBef>
            </a:pPr>
            <a:r>
              <a:rPr spc="-20" dirty="0"/>
              <a:t>REGULATION</a:t>
            </a:r>
            <a:r>
              <a:rPr spc="-85" dirty="0"/>
              <a:t> </a:t>
            </a:r>
            <a:r>
              <a:rPr dirty="0"/>
              <a:t>OF</a:t>
            </a:r>
            <a:r>
              <a:rPr spc="-80" dirty="0"/>
              <a:t> </a:t>
            </a:r>
            <a:r>
              <a:rPr dirty="0"/>
              <a:t>CELL</a:t>
            </a:r>
            <a:r>
              <a:rPr spc="-80" dirty="0"/>
              <a:t> </a:t>
            </a:r>
            <a:r>
              <a:rPr spc="-10" dirty="0"/>
              <a:t>CYCLE</a:t>
            </a:r>
          </a:p>
        </p:txBody>
      </p:sp>
      <p:sp>
        <p:nvSpPr>
          <p:cNvPr id="4" name="object 4"/>
          <p:cNvSpPr txBox="1"/>
          <p:nvPr/>
        </p:nvSpPr>
        <p:spPr>
          <a:xfrm>
            <a:off x="383540" y="1303985"/>
            <a:ext cx="8531860" cy="5056505"/>
          </a:xfrm>
          <a:prstGeom prst="rect">
            <a:avLst/>
          </a:prstGeom>
        </p:spPr>
        <p:txBody>
          <a:bodyPr vert="horz" wrap="square" lIns="0" tIns="12065" rIns="0" bIns="0" rtlCol="0">
            <a:spAutoFit/>
          </a:bodyPr>
          <a:lstStyle/>
          <a:p>
            <a:pPr marL="12700" marR="5715" algn="just">
              <a:lnSpc>
                <a:spcPct val="100000"/>
              </a:lnSpc>
              <a:spcBef>
                <a:spcPts val="95"/>
              </a:spcBef>
            </a:pPr>
            <a:r>
              <a:rPr sz="2000" dirty="0">
                <a:solidFill>
                  <a:srgbClr val="4E3A2F"/>
                </a:solidFill>
                <a:latin typeface="Arial Black"/>
                <a:cs typeface="Arial Black"/>
              </a:rPr>
              <a:t>Cell</a:t>
            </a:r>
            <a:r>
              <a:rPr sz="2000" spc="229" dirty="0">
                <a:solidFill>
                  <a:srgbClr val="4E3A2F"/>
                </a:solidFill>
                <a:latin typeface="Arial Black"/>
                <a:cs typeface="Arial Black"/>
              </a:rPr>
              <a:t>  </a:t>
            </a:r>
            <a:r>
              <a:rPr sz="2000" dirty="0">
                <a:solidFill>
                  <a:srgbClr val="4E3A2F"/>
                </a:solidFill>
                <a:latin typeface="Arial Black"/>
                <a:cs typeface="Arial Black"/>
              </a:rPr>
              <a:t>cycle</a:t>
            </a:r>
            <a:r>
              <a:rPr sz="2000" spc="225" dirty="0">
                <a:solidFill>
                  <a:srgbClr val="4E3A2F"/>
                </a:solidFill>
                <a:latin typeface="Arial Black"/>
                <a:cs typeface="Arial Black"/>
              </a:rPr>
              <a:t>  </a:t>
            </a:r>
            <a:r>
              <a:rPr sz="2000" dirty="0">
                <a:solidFill>
                  <a:srgbClr val="4E3A2F"/>
                </a:solidFill>
                <a:latin typeface="Arial Black"/>
                <a:cs typeface="Arial Black"/>
              </a:rPr>
              <a:t>does</a:t>
            </a:r>
            <a:r>
              <a:rPr sz="2000" spc="229" dirty="0">
                <a:solidFill>
                  <a:srgbClr val="4E3A2F"/>
                </a:solidFill>
                <a:latin typeface="Arial Black"/>
                <a:cs typeface="Arial Black"/>
              </a:rPr>
              <a:t>  </a:t>
            </a:r>
            <a:r>
              <a:rPr sz="2000" dirty="0">
                <a:solidFill>
                  <a:srgbClr val="4E3A2F"/>
                </a:solidFill>
                <a:latin typeface="Arial Black"/>
                <a:cs typeface="Arial Black"/>
              </a:rPr>
              <a:t>not</a:t>
            </a:r>
            <a:r>
              <a:rPr sz="2000" spc="245" dirty="0">
                <a:solidFill>
                  <a:srgbClr val="4E3A2F"/>
                </a:solidFill>
                <a:latin typeface="Arial Black"/>
                <a:cs typeface="Arial Black"/>
              </a:rPr>
              <a:t>  </a:t>
            </a:r>
            <a:r>
              <a:rPr sz="2000" dirty="0">
                <a:solidFill>
                  <a:srgbClr val="4E3A2F"/>
                </a:solidFill>
                <a:latin typeface="Arial Black"/>
                <a:cs typeface="Arial Black"/>
              </a:rPr>
              <a:t>occur</a:t>
            </a:r>
            <a:r>
              <a:rPr sz="2000" spc="235" dirty="0">
                <a:solidFill>
                  <a:srgbClr val="4E3A2F"/>
                </a:solidFill>
                <a:latin typeface="Arial Black"/>
                <a:cs typeface="Arial Black"/>
              </a:rPr>
              <a:t>  </a:t>
            </a:r>
            <a:r>
              <a:rPr sz="2000" dirty="0">
                <a:solidFill>
                  <a:srgbClr val="4E3A2F"/>
                </a:solidFill>
                <a:latin typeface="Arial Black"/>
                <a:cs typeface="Arial Black"/>
              </a:rPr>
              <a:t>in</a:t>
            </a:r>
            <a:r>
              <a:rPr sz="2000" spc="225" dirty="0">
                <a:solidFill>
                  <a:srgbClr val="4E3A2F"/>
                </a:solidFill>
                <a:latin typeface="Arial Black"/>
                <a:cs typeface="Arial Black"/>
              </a:rPr>
              <a:t>  </a:t>
            </a:r>
            <a:r>
              <a:rPr sz="2000" dirty="0">
                <a:solidFill>
                  <a:srgbClr val="4E3A2F"/>
                </a:solidFill>
                <a:latin typeface="Arial Black"/>
                <a:cs typeface="Arial Black"/>
              </a:rPr>
              <a:t>unchecked</a:t>
            </a:r>
            <a:r>
              <a:rPr sz="2000" spc="225" dirty="0">
                <a:solidFill>
                  <a:srgbClr val="4E3A2F"/>
                </a:solidFill>
                <a:latin typeface="Arial Black"/>
                <a:cs typeface="Arial Black"/>
              </a:rPr>
              <a:t>  </a:t>
            </a:r>
            <a:r>
              <a:rPr sz="2000" dirty="0">
                <a:solidFill>
                  <a:srgbClr val="4E3A2F"/>
                </a:solidFill>
                <a:latin typeface="Arial Black"/>
                <a:cs typeface="Arial Black"/>
              </a:rPr>
              <a:t>manner.</a:t>
            </a:r>
            <a:r>
              <a:rPr sz="2000" spc="235" dirty="0">
                <a:solidFill>
                  <a:srgbClr val="4E3A2F"/>
                </a:solidFill>
                <a:latin typeface="Arial Black"/>
                <a:cs typeface="Arial Black"/>
              </a:rPr>
              <a:t>  </a:t>
            </a:r>
            <a:r>
              <a:rPr sz="2000" spc="-25" dirty="0">
                <a:solidFill>
                  <a:srgbClr val="4E3A2F"/>
                </a:solidFill>
                <a:latin typeface="Arial Black"/>
                <a:cs typeface="Arial Black"/>
              </a:rPr>
              <a:t>The </a:t>
            </a:r>
            <a:r>
              <a:rPr sz="2000" dirty="0">
                <a:solidFill>
                  <a:srgbClr val="4E3A2F"/>
                </a:solidFill>
                <a:latin typeface="Arial Black"/>
                <a:cs typeface="Arial Black"/>
              </a:rPr>
              <a:t>preparations</a:t>
            </a:r>
            <a:r>
              <a:rPr sz="2000" spc="484" dirty="0">
                <a:solidFill>
                  <a:srgbClr val="4E3A2F"/>
                </a:solidFill>
                <a:latin typeface="Arial Black"/>
                <a:cs typeface="Arial Black"/>
              </a:rPr>
              <a:t>  </a:t>
            </a:r>
            <a:r>
              <a:rPr sz="2000" dirty="0">
                <a:solidFill>
                  <a:srgbClr val="4E3A2F"/>
                </a:solidFill>
                <a:latin typeface="Arial Black"/>
                <a:cs typeface="Arial Black"/>
              </a:rPr>
              <a:t>of</a:t>
            </a:r>
            <a:r>
              <a:rPr sz="2000" spc="135" dirty="0">
                <a:solidFill>
                  <a:srgbClr val="4E3A2F"/>
                </a:solidFill>
                <a:latin typeface="Arial Black"/>
                <a:cs typeface="Arial Black"/>
              </a:rPr>
              <a:t>   </a:t>
            </a:r>
            <a:r>
              <a:rPr sz="2000" dirty="0">
                <a:solidFill>
                  <a:srgbClr val="4E3A2F"/>
                </a:solidFill>
                <a:latin typeface="Arial Black"/>
                <a:cs typeface="Arial Black"/>
              </a:rPr>
              <a:t>the</a:t>
            </a:r>
            <a:r>
              <a:rPr sz="2000" spc="480" dirty="0">
                <a:solidFill>
                  <a:srgbClr val="4E3A2F"/>
                </a:solidFill>
                <a:latin typeface="Arial Black"/>
                <a:cs typeface="Arial Black"/>
              </a:rPr>
              <a:t>  </a:t>
            </a:r>
            <a:r>
              <a:rPr sz="2000" dirty="0">
                <a:solidFill>
                  <a:srgbClr val="4E3A2F"/>
                </a:solidFill>
                <a:latin typeface="Arial Black"/>
                <a:cs typeface="Arial Black"/>
              </a:rPr>
              <a:t>cell</a:t>
            </a:r>
            <a:r>
              <a:rPr sz="2000" spc="480" dirty="0">
                <a:solidFill>
                  <a:srgbClr val="4E3A2F"/>
                </a:solidFill>
                <a:latin typeface="Arial Black"/>
                <a:cs typeface="Arial Black"/>
              </a:rPr>
              <a:t>  </a:t>
            </a:r>
            <a:r>
              <a:rPr sz="2000" dirty="0">
                <a:solidFill>
                  <a:srgbClr val="4E3A2F"/>
                </a:solidFill>
                <a:latin typeface="Arial Black"/>
                <a:cs typeface="Arial Black"/>
              </a:rPr>
              <a:t>are</a:t>
            </a:r>
            <a:r>
              <a:rPr sz="2000" spc="475" dirty="0">
                <a:solidFill>
                  <a:srgbClr val="4E3A2F"/>
                </a:solidFill>
                <a:latin typeface="Arial Black"/>
                <a:cs typeface="Arial Black"/>
              </a:rPr>
              <a:t>  </a:t>
            </a:r>
            <a:r>
              <a:rPr sz="2000" dirty="0">
                <a:solidFill>
                  <a:srgbClr val="4E3A2F"/>
                </a:solidFill>
                <a:latin typeface="Arial Black"/>
                <a:cs typeface="Arial Black"/>
              </a:rPr>
              <a:t>checked</a:t>
            </a:r>
            <a:r>
              <a:rPr sz="2000" spc="484" dirty="0">
                <a:solidFill>
                  <a:srgbClr val="4E3A2F"/>
                </a:solidFill>
                <a:latin typeface="Arial Black"/>
                <a:cs typeface="Arial Black"/>
              </a:rPr>
              <a:t>  </a:t>
            </a:r>
            <a:r>
              <a:rPr sz="2000" dirty="0">
                <a:solidFill>
                  <a:srgbClr val="4E3A2F"/>
                </a:solidFill>
                <a:latin typeface="Arial Black"/>
                <a:cs typeface="Arial Black"/>
              </a:rPr>
              <a:t>by</a:t>
            </a:r>
            <a:r>
              <a:rPr sz="2000" spc="480" dirty="0">
                <a:solidFill>
                  <a:srgbClr val="4E3A2F"/>
                </a:solidFill>
                <a:latin typeface="Arial Black"/>
                <a:cs typeface="Arial Black"/>
              </a:rPr>
              <a:t>  </a:t>
            </a:r>
            <a:r>
              <a:rPr sz="2000" spc="-10" dirty="0">
                <a:solidFill>
                  <a:srgbClr val="4E3A2F"/>
                </a:solidFill>
                <a:latin typeface="Arial Black"/>
                <a:cs typeface="Arial Black"/>
              </a:rPr>
              <a:t>regulatory </a:t>
            </a:r>
            <a:r>
              <a:rPr sz="2000" dirty="0">
                <a:solidFill>
                  <a:srgbClr val="4E3A2F"/>
                </a:solidFill>
                <a:latin typeface="Arial Black"/>
                <a:cs typeface="Arial Black"/>
              </a:rPr>
              <a:t>molecules.</a:t>
            </a:r>
            <a:r>
              <a:rPr sz="2000" spc="315" dirty="0">
                <a:solidFill>
                  <a:srgbClr val="4E3A2F"/>
                </a:solidFill>
                <a:latin typeface="Arial Black"/>
                <a:cs typeface="Arial Black"/>
              </a:rPr>
              <a:t>  </a:t>
            </a:r>
            <a:r>
              <a:rPr sz="2000" dirty="0">
                <a:solidFill>
                  <a:srgbClr val="4E3A2F"/>
                </a:solidFill>
                <a:latin typeface="Arial Black"/>
                <a:cs typeface="Arial Black"/>
              </a:rPr>
              <a:t>It</a:t>
            </a:r>
            <a:r>
              <a:rPr sz="2000" spc="315" dirty="0">
                <a:solidFill>
                  <a:srgbClr val="4E3A2F"/>
                </a:solidFill>
                <a:latin typeface="Arial Black"/>
                <a:cs typeface="Arial Black"/>
              </a:rPr>
              <a:t> </a:t>
            </a:r>
            <a:r>
              <a:rPr sz="2000" dirty="0">
                <a:solidFill>
                  <a:srgbClr val="4E3A2F"/>
                </a:solidFill>
                <a:latin typeface="Arial Black"/>
                <a:cs typeface="Arial Black"/>
              </a:rPr>
              <a:t>includes</a:t>
            </a:r>
            <a:r>
              <a:rPr sz="2000" spc="320" dirty="0">
                <a:solidFill>
                  <a:srgbClr val="4E3A2F"/>
                </a:solidFill>
                <a:latin typeface="Arial Black"/>
                <a:cs typeface="Arial Black"/>
              </a:rPr>
              <a:t> </a:t>
            </a:r>
            <a:r>
              <a:rPr sz="2000" dirty="0">
                <a:solidFill>
                  <a:srgbClr val="4E3A2F"/>
                </a:solidFill>
                <a:latin typeface="Arial Black"/>
                <a:cs typeface="Arial Black"/>
              </a:rPr>
              <a:t>the</a:t>
            </a:r>
            <a:r>
              <a:rPr sz="2000" spc="300" dirty="0">
                <a:solidFill>
                  <a:srgbClr val="4E3A2F"/>
                </a:solidFill>
                <a:latin typeface="Arial Black"/>
                <a:cs typeface="Arial Black"/>
              </a:rPr>
              <a:t> </a:t>
            </a:r>
            <a:r>
              <a:rPr sz="2000" dirty="0">
                <a:solidFill>
                  <a:srgbClr val="4E3A2F"/>
                </a:solidFill>
                <a:latin typeface="Arial Black"/>
                <a:cs typeface="Arial Black"/>
              </a:rPr>
              <a:t>detection</a:t>
            </a:r>
            <a:r>
              <a:rPr sz="2000" spc="330" dirty="0">
                <a:solidFill>
                  <a:srgbClr val="4E3A2F"/>
                </a:solidFill>
                <a:latin typeface="Arial Black"/>
                <a:cs typeface="Arial Black"/>
              </a:rPr>
              <a:t> </a:t>
            </a:r>
            <a:r>
              <a:rPr sz="2000" dirty="0">
                <a:solidFill>
                  <a:srgbClr val="4E3A2F"/>
                </a:solidFill>
                <a:latin typeface="Arial Black"/>
                <a:cs typeface="Arial Black"/>
              </a:rPr>
              <a:t>and</a:t>
            </a:r>
            <a:r>
              <a:rPr sz="2000" spc="325" dirty="0">
                <a:solidFill>
                  <a:srgbClr val="4E3A2F"/>
                </a:solidFill>
                <a:latin typeface="Arial Black"/>
                <a:cs typeface="Arial Black"/>
              </a:rPr>
              <a:t> </a:t>
            </a:r>
            <a:r>
              <a:rPr sz="2000" dirty="0">
                <a:solidFill>
                  <a:srgbClr val="4E3A2F"/>
                </a:solidFill>
                <a:latin typeface="Arial Black"/>
                <a:cs typeface="Arial Black"/>
              </a:rPr>
              <a:t>repair</a:t>
            </a:r>
            <a:r>
              <a:rPr sz="2000" spc="305" dirty="0">
                <a:solidFill>
                  <a:srgbClr val="4E3A2F"/>
                </a:solidFill>
                <a:latin typeface="Arial Black"/>
                <a:cs typeface="Arial Black"/>
              </a:rPr>
              <a:t> </a:t>
            </a:r>
            <a:r>
              <a:rPr sz="2000" dirty="0">
                <a:solidFill>
                  <a:srgbClr val="4E3A2F"/>
                </a:solidFill>
                <a:latin typeface="Arial Black"/>
                <a:cs typeface="Arial Black"/>
              </a:rPr>
              <a:t>of</a:t>
            </a:r>
            <a:r>
              <a:rPr sz="2000" spc="440" dirty="0">
                <a:solidFill>
                  <a:srgbClr val="4E3A2F"/>
                </a:solidFill>
                <a:latin typeface="Arial Black"/>
                <a:cs typeface="Arial Black"/>
              </a:rPr>
              <a:t> </a:t>
            </a:r>
            <a:r>
              <a:rPr sz="2000" spc="-10" dirty="0">
                <a:solidFill>
                  <a:srgbClr val="4E3A2F"/>
                </a:solidFill>
                <a:latin typeface="Arial Black"/>
                <a:cs typeface="Arial Black"/>
              </a:rPr>
              <a:t>genetic </a:t>
            </a:r>
            <a:r>
              <a:rPr sz="2000" dirty="0">
                <a:solidFill>
                  <a:srgbClr val="4E3A2F"/>
                </a:solidFill>
                <a:latin typeface="Arial Black"/>
                <a:cs typeface="Arial Black"/>
              </a:rPr>
              <a:t>damage</a:t>
            </a:r>
            <a:r>
              <a:rPr sz="2000" spc="-10" dirty="0">
                <a:solidFill>
                  <a:srgbClr val="4E3A2F"/>
                </a:solidFill>
                <a:latin typeface="Arial Black"/>
                <a:cs typeface="Arial Black"/>
              </a:rPr>
              <a:t> </a:t>
            </a:r>
            <a:r>
              <a:rPr sz="2000" dirty="0">
                <a:solidFill>
                  <a:srgbClr val="4E3A2F"/>
                </a:solidFill>
                <a:latin typeface="Arial Black"/>
                <a:cs typeface="Arial Black"/>
              </a:rPr>
              <a:t>as</a:t>
            </a:r>
            <a:r>
              <a:rPr sz="2000" spc="-70" dirty="0">
                <a:solidFill>
                  <a:srgbClr val="4E3A2F"/>
                </a:solidFill>
                <a:latin typeface="Arial Black"/>
                <a:cs typeface="Arial Black"/>
              </a:rPr>
              <a:t> </a:t>
            </a:r>
            <a:r>
              <a:rPr sz="2000" dirty="0">
                <a:solidFill>
                  <a:srgbClr val="4E3A2F"/>
                </a:solidFill>
                <a:latin typeface="Arial Black"/>
                <a:cs typeface="Arial Black"/>
              </a:rPr>
              <a:t>well</a:t>
            </a:r>
            <a:r>
              <a:rPr sz="2000" spc="-50" dirty="0">
                <a:solidFill>
                  <a:srgbClr val="4E3A2F"/>
                </a:solidFill>
                <a:latin typeface="Arial Black"/>
                <a:cs typeface="Arial Black"/>
              </a:rPr>
              <a:t> </a:t>
            </a:r>
            <a:r>
              <a:rPr sz="2000" dirty="0">
                <a:solidFill>
                  <a:srgbClr val="4E3A2F"/>
                </a:solidFill>
                <a:latin typeface="Arial Black"/>
                <a:cs typeface="Arial Black"/>
              </a:rPr>
              <a:t>as</a:t>
            </a:r>
            <a:r>
              <a:rPr sz="2000" spc="-70" dirty="0">
                <a:solidFill>
                  <a:srgbClr val="4E3A2F"/>
                </a:solidFill>
                <a:latin typeface="Arial Black"/>
                <a:cs typeface="Arial Black"/>
              </a:rPr>
              <a:t> </a:t>
            </a:r>
            <a:r>
              <a:rPr sz="2000" dirty="0">
                <a:solidFill>
                  <a:srgbClr val="4E3A2F"/>
                </a:solidFill>
                <a:latin typeface="Arial Black"/>
                <a:cs typeface="Arial Black"/>
              </a:rPr>
              <a:t>prevention</a:t>
            </a:r>
            <a:r>
              <a:rPr sz="2000" spc="5" dirty="0">
                <a:solidFill>
                  <a:srgbClr val="4E3A2F"/>
                </a:solidFill>
                <a:latin typeface="Arial Black"/>
                <a:cs typeface="Arial Black"/>
              </a:rPr>
              <a:t> </a:t>
            </a:r>
            <a:r>
              <a:rPr sz="2000" dirty="0">
                <a:solidFill>
                  <a:srgbClr val="4E3A2F"/>
                </a:solidFill>
                <a:latin typeface="Arial Black"/>
                <a:cs typeface="Arial Black"/>
              </a:rPr>
              <a:t>of</a:t>
            </a:r>
            <a:r>
              <a:rPr sz="2000" spc="25" dirty="0">
                <a:solidFill>
                  <a:srgbClr val="4E3A2F"/>
                </a:solidFill>
                <a:latin typeface="Arial Black"/>
                <a:cs typeface="Arial Black"/>
              </a:rPr>
              <a:t> </a:t>
            </a:r>
            <a:r>
              <a:rPr sz="2000" dirty="0">
                <a:solidFill>
                  <a:srgbClr val="4E3A2F"/>
                </a:solidFill>
                <a:latin typeface="Arial Black"/>
                <a:cs typeface="Arial Black"/>
              </a:rPr>
              <a:t>uncontrolled</a:t>
            </a:r>
            <a:r>
              <a:rPr sz="2000" spc="25" dirty="0">
                <a:solidFill>
                  <a:srgbClr val="4E3A2F"/>
                </a:solidFill>
                <a:latin typeface="Arial Black"/>
                <a:cs typeface="Arial Black"/>
              </a:rPr>
              <a:t> </a:t>
            </a:r>
            <a:r>
              <a:rPr sz="2000" dirty="0">
                <a:solidFill>
                  <a:srgbClr val="4E3A2F"/>
                </a:solidFill>
                <a:latin typeface="Arial Black"/>
                <a:cs typeface="Arial Black"/>
              </a:rPr>
              <a:t>cell</a:t>
            </a:r>
            <a:r>
              <a:rPr sz="2000" spc="-65" dirty="0">
                <a:solidFill>
                  <a:srgbClr val="4E3A2F"/>
                </a:solidFill>
                <a:latin typeface="Arial Black"/>
                <a:cs typeface="Arial Black"/>
              </a:rPr>
              <a:t> </a:t>
            </a:r>
            <a:r>
              <a:rPr sz="2000" spc="-10" dirty="0">
                <a:solidFill>
                  <a:srgbClr val="4E3A2F"/>
                </a:solidFill>
                <a:latin typeface="Arial Black"/>
                <a:cs typeface="Arial Black"/>
              </a:rPr>
              <a:t>division.</a:t>
            </a:r>
            <a:endParaRPr sz="2000">
              <a:latin typeface="Arial Black"/>
              <a:cs typeface="Arial Black"/>
            </a:endParaRPr>
          </a:p>
          <a:p>
            <a:pPr marL="12700" marR="5080" algn="just">
              <a:lnSpc>
                <a:spcPct val="100000"/>
              </a:lnSpc>
              <a:spcBef>
                <a:spcPts val="1685"/>
              </a:spcBef>
            </a:pPr>
            <a:r>
              <a:rPr sz="2000" dirty="0">
                <a:solidFill>
                  <a:srgbClr val="4E3A2F"/>
                </a:solidFill>
                <a:latin typeface="Arial Black"/>
                <a:cs typeface="Arial Black"/>
              </a:rPr>
              <a:t>There</a:t>
            </a:r>
            <a:r>
              <a:rPr sz="2000" spc="25" dirty="0">
                <a:solidFill>
                  <a:srgbClr val="4E3A2F"/>
                </a:solidFill>
                <a:latin typeface="Arial Black"/>
                <a:cs typeface="Arial Black"/>
              </a:rPr>
              <a:t>  </a:t>
            </a:r>
            <a:r>
              <a:rPr sz="2000" dirty="0">
                <a:solidFill>
                  <a:srgbClr val="4E3A2F"/>
                </a:solidFill>
                <a:latin typeface="Arial Black"/>
                <a:cs typeface="Arial Black"/>
              </a:rPr>
              <a:t>are</a:t>
            </a:r>
            <a:r>
              <a:rPr sz="2000" spc="30" dirty="0">
                <a:solidFill>
                  <a:srgbClr val="4E3A2F"/>
                </a:solidFill>
                <a:latin typeface="Arial Black"/>
                <a:cs typeface="Arial Black"/>
              </a:rPr>
              <a:t>  </a:t>
            </a:r>
            <a:r>
              <a:rPr sz="2000" dirty="0">
                <a:solidFill>
                  <a:srgbClr val="4E3A2F"/>
                </a:solidFill>
                <a:latin typeface="Arial Black"/>
                <a:cs typeface="Arial Black"/>
              </a:rPr>
              <a:t>two</a:t>
            </a:r>
            <a:r>
              <a:rPr sz="2000" spc="30" dirty="0">
                <a:solidFill>
                  <a:srgbClr val="4E3A2F"/>
                </a:solidFill>
                <a:latin typeface="Arial Black"/>
                <a:cs typeface="Arial Black"/>
              </a:rPr>
              <a:t>  </a:t>
            </a:r>
            <a:r>
              <a:rPr sz="2000" dirty="0">
                <a:solidFill>
                  <a:srgbClr val="4E3A2F"/>
                </a:solidFill>
                <a:latin typeface="Arial Black"/>
                <a:cs typeface="Arial Black"/>
              </a:rPr>
              <a:t>key</a:t>
            </a:r>
            <a:r>
              <a:rPr sz="2000" spc="45" dirty="0">
                <a:solidFill>
                  <a:srgbClr val="4E3A2F"/>
                </a:solidFill>
                <a:latin typeface="Arial Black"/>
                <a:cs typeface="Arial Black"/>
              </a:rPr>
              <a:t>  </a:t>
            </a:r>
            <a:r>
              <a:rPr sz="2000" dirty="0">
                <a:solidFill>
                  <a:srgbClr val="4E3A2F"/>
                </a:solidFill>
                <a:latin typeface="Arial Black"/>
                <a:cs typeface="Arial Black"/>
              </a:rPr>
              <a:t>classes</a:t>
            </a:r>
            <a:r>
              <a:rPr sz="2000" spc="40" dirty="0">
                <a:solidFill>
                  <a:srgbClr val="4E3A2F"/>
                </a:solidFill>
                <a:latin typeface="Arial Black"/>
                <a:cs typeface="Arial Black"/>
              </a:rPr>
              <a:t>  </a:t>
            </a:r>
            <a:r>
              <a:rPr sz="2000" dirty="0">
                <a:solidFill>
                  <a:srgbClr val="4E3A2F"/>
                </a:solidFill>
                <a:latin typeface="Arial Black"/>
                <a:cs typeface="Arial Black"/>
              </a:rPr>
              <a:t>of</a:t>
            </a:r>
            <a:r>
              <a:rPr sz="2000" spc="90" dirty="0">
                <a:solidFill>
                  <a:srgbClr val="4E3A2F"/>
                </a:solidFill>
                <a:latin typeface="Arial Black"/>
                <a:cs typeface="Arial Black"/>
              </a:rPr>
              <a:t>  </a:t>
            </a:r>
            <a:r>
              <a:rPr sz="2000" dirty="0">
                <a:solidFill>
                  <a:srgbClr val="4E3A2F"/>
                </a:solidFill>
                <a:latin typeface="Arial Black"/>
                <a:cs typeface="Arial Black"/>
              </a:rPr>
              <a:t>regulatory</a:t>
            </a:r>
            <a:r>
              <a:rPr sz="2000" spc="40" dirty="0">
                <a:solidFill>
                  <a:srgbClr val="4E3A2F"/>
                </a:solidFill>
                <a:latin typeface="Arial Black"/>
                <a:cs typeface="Arial Black"/>
              </a:rPr>
              <a:t>  </a:t>
            </a:r>
            <a:r>
              <a:rPr sz="2000" dirty="0">
                <a:solidFill>
                  <a:srgbClr val="4E3A2F"/>
                </a:solidFill>
                <a:latin typeface="Arial Black"/>
                <a:cs typeface="Arial Black"/>
              </a:rPr>
              <a:t>molecules</a:t>
            </a:r>
            <a:r>
              <a:rPr sz="2000" spc="40" dirty="0">
                <a:solidFill>
                  <a:srgbClr val="4E3A2F"/>
                </a:solidFill>
                <a:latin typeface="Arial Black"/>
                <a:cs typeface="Arial Black"/>
              </a:rPr>
              <a:t>  </a:t>
            </a:r>
            <a:r>
              <a:rPr sz="2000" spc="-20" dirty="0">
                <a:solidFill>
                  <a:srgbClr val="4E3A2F"/>
                </a:solidFill>
                <a:latin typeface="Arial Black"/>
                <a:cs typeface="Arial Black"/>
              </a:rPr>
              <a:t>that </a:t>
            </a:r>
            <a:r>
              <a:rPr sz="2000" dirty="0">
                <a:solidFill>
                  <a:srgbClr val="4E3A2F"/>
                </a:solidFill>
                <a:latin typeface="Arial Black"/>
                <a:cs typeface="Arial Black"/>
              </a:rPr>
              <a:t>determine</a:t>
            </a:r>
            <a:r>
              <a:rPr sz="2000" spc="465" dirty="0">
                <a:solidFill>
                  <a:srgbClr val="4E3A2F"/>
                </a:solidFill>
                <a:latin typeface="Arial Black"/>
                <a:cs typeface="Arial Black"/>
              </a:rPr>
              <a:t> </a:t>
            </a:r>
            <a:r>
              <a:rPr sz="2000" dirty="0">
                <a:solidFill>
                  <a:srgbClr val="4E3A2F"/>
                </a:solidFill>
                <a:latin typeface="Arial Black"/>
                <a:cs typeface="Arial Black"/>
              </a:rPr>
              <a:t>a</a:t>
            </a:r>
            <a:r>
              <a:rPr sz="2000" spc="480" dirty="0">
                <a:solidFill>
                  <a:srgbClr val="4E3A2F"/>
                </a:solidFill>
                <a:latin typeface="Arial Black"/>
                <a:cs typeface="Arial Black"/>
              </a:rPr>
              <a:t> </a:t>
            </a:r>
            <a:r>
              <a:rPr sz="2000" dirty="0">
                <a:solidFill>
                  <a:srgbClr val="4E3A2F"/>
                </a:solidFill>
                <a:latin typeface="Arial Black"/>
                <a:cs typeface="Arial Black"/>
              </a:rPr>
              <a:t>cell’s</a:t>
            </a:r>
            <a:r>
              <a:rPr sz="2000" spc="-85" dirty="0">
                <a:solidFill>
                  <a:srgbClr val="4E3A2F"/>
                </a:solidFill>
                <a:latin typeface="Arial Black"/>
                <a:cs typeface="Arial Black"/>
              </a:rPr>
              <a:t>  </a:t>
            </a:r>
            <a:r>
              <a:rPr sz="2000" dirty="0">
                <a:solidFill>
                  <a:srgbClr val="4E3A2F"/>
                </a:solidFill>
                <a:latin typeface="Arial Black"/>
                <a:cs typeface="Arial Black"/>
              </a:rPr>
              <a:t>proper</a:t>
            </a:r>
            <a:r>
              <a:rPr sz="2000" spc="-75" dirty="0">
                <a:solidFill>
                  <a:srgbClr val="4E3A2F"/>
                </a:solidFill>
                <a:latin typeface="Arial Black"/>
                <a:cs typeface="Arial Black"/>
              </a:rPr>
              <a:t>  </a:t>
            </a:r>
            <a:r>
              <a:rPr sz="2000" dirty="0">
                <a:solidFill>
                  <a:srgbClr val="4E3A2F"/>
                </a:solidFill>
                <a:latin typeface="Arial Black"/>
                <a:cs typeface="Arial Black"/>
              </a:rPr>
              <a:t>progress</a:t>
            </a:r>
            <a:r>
              <a:rPr sz="2000" spc="-80" dirty="0">
                <a:solidFill>
                  <a:srgbClr val="4E3A2F"/>
                </a:solidFill>
                <a:latin typeface="Arial Black"/>
                <a:cs typeface="Arial Black"/>
              </a:rPr>
              <a:t>  </a:t>
            </a:r>
            <a:r>
              <a:rPr sz="2000" dirty="0">
                <a:solidFill>
                  <a:srgbClr val="4E3A2F"/>
                </a:solidFill>
                <a:latin typeface="Arial Black"/>
                <a:cs typeface="Arial Black"/>
              </a:rPr>
              <a:t>through</a:t>
            </a:r>
            <a:r>
              <a:rPr sz="2000" spc="480" dirty="0">
                <a:solidFill>
                  <a:srgbClr val="4E3A2F"/>
                </a:solidFill>
                <a:latin typeface="Arial Black"/>
                <a:cs typeface="Arial Black"/>
              </a:rPr>
              <a:t> </a:t>
            </a:r>
            <a:r>
              <a:rPr sz="2000" dirty="0">
                <a:solidFill>
                  <a:srgbClr val="4E3A2F"/>
                </a:solidFill>
                <a:latin typeface="Arial Black"/>
                <a:cs typeface="Arial Black"/>
              </a:rPr>
              <a:t>the</a:t>
            </a:r>
            <a:r>
              <a:rPr sz="2000" spc="480" dirty="0">
                <a:solidFill>
                  <a:srgbClr val="4E3A2F"/>
                </a:solidFill>
                <a:latin typeface="Arial Black"/>
                <a:cs typeface="Arial Black"/>
              </a:rPr>
              <a:t> </a:t>
            </a:r>
            <a:r>
              <a:rPr sz="2000" dirty="0">
                <a:solidFill>
                  <a:srgbClr val="4E3A2F"/>
                </a:solidFill>
                <a:latin typeface="Arial Black"/>
                <a:cs typeface="Arial Black"/>
              </a:rPr>
              <a:t>cell</a:t>
            </a:r>
            <a:r>
              <a:rPr sz="2000" spc="484" dirty="0">
                <a:solidFill>
                  <a:srgbClr val="4E3A2F"/>
                </a:solidFill>
                <a:latin typeface="Arial Black"/>
                <a:cs typeface="Arial Black"/>
              </a:rPr>
              <a:t> </a:t>
            </a:r>
            <a:r>
              <a:rPr sz="2000" spc="-10" dirty="0">
                <a:solidFill>
                  <a:srgbClr val="4E3A2F"/>
                </a:solidFill>
                <a:latin typeface="Arial Black"/>
                <a:cs typeface="Arial Black"/>
              </a:rPr>
              <a:t>cycle. </a:t>
            </a:r>
            <a:r>
              <a:rPr sz="2000" dirty="0">
                <a:solidFill>
                  <a:srgbClr val="4E3A2F"/>
                </a:solidFill>
                <a:latin typeface="Arial Black"/>
                <a:cs typeface="Arial Black"/>
              </a:rPr>
              <a:t>These</a:t>
            </a:r>
            <a:r>
              <a:rPr sz="2000" spc="5" dirty="0">
                <a:solidFill>
                  <a:srgbClr val="4E3A2F"/>
                </a:solidFill>
                <a:latin typeface="Arial Black"/>
                <a:cs typeface="Arial Black"/>
              </a:rPr>
              <a:t> </a:t>
            </a:r>
            <a:r>
              <a:rPr sz="2000" dirty="0">
                <a:solidFill>
                  <a:srgbClr val="4E3A2F"/>
                </a:solidFill>
                <a:latin typeface="Arial Black"/>
                <a:cs typeface="Arial Black"/>
              </a:rPr>
              <a:t>are</a:t>
            </a:r>
            <a:r>
              <a:rPr sz="2000" spc="15" dirty="0">
                <a:solidFill>
                  <a:srgbClr val="4E3A2F"/>
                </a:solidFill>
                <a:latin typeface="Arial Black"/>
                <a:cs typeface="Arial Black"/>
              </a:rPr>
              <a:t> </a:t>
            </a:r>
            <a:r>
              <a:rPr sz="2000" spc="-50" dirty="0">
                <a:solidFill>
                  <a:srgbClr val="4E3A2F"/>
                </a:solidFill>
                <a:latin typeface="Arial Black"/>
                <a:cs typeface="Arial Black"/>
              </a:rPr>
              <a:t>-</a:t>
            </a:r>
            <a:endParaRPr sz="2000">
              <a:latin typeface="Arial Black"/>
              <a:cs typeface="Arial Black"/>
            </a:endParaRPr>
          </a:p>
          <a:p>
            <a:pPr marL="262255" indent="-250825">
              <a:lnSpc>
                <a:spcPct val="100000"/>
              </a:lnSpc>
              <a:spcBef>
                <a:spcPts val="1325"/>
              </a:spcBef>
              <a:buSzPct val="95000"/>
              <a:buChar char="►"/>
              <a:tabLst>
                <a:tab pos="262255" algn="l"/>
              </a:tabLst>
            </a:pPr>
            <a:r>
              <a:rPr sz="2000" spc="-10" dirty="0">
                <a:solidFill>
                  <a:srgbClr val="C00000"/>
                </a:solidFill>
                <a:latin typeface="Arial Black"/>
                <a:cs typeface="Arial Black"/>
              </a:rPr>
              <a:t>Cyclins</a:t>
            </a:r>
            <a:endParaRPr sz="2000">
              <a:latin typeface="Arial Black"/>
              <a:cs typeface="Arial Black"/>
            </a:endParaRPr>
          </a:p>
          <a:p>
            <a:pPr marL="262255" indent="-250825">
              <a:lnSpc>
                <a:spcPct val="100000"/>
              </a:lnSpc>
              <a:spcBef>
                <a:spcPts val="1680"/>
              </a:spcBef>
              <a:buSzPct val="95000"/>
              <a:buChar char="►"/>
              <a:tabLst>
                <a:tab pos="262255" algn="l"/>
              </a:tabLst>
            </a:pPr>
            <a:r>
              <a:rPr sz="2000" dirty="0">
                <a:solidFill>
                  <a:srgbClr val="C00000"/>
                </a:solidFill>
                <a:latin typeface="Arial Black"/>
                <a:cs typeface="Arial Black"/>
              </a:rPr>
              <a:t>Cyclin</a:t>
            </a:r>
            <a:r>
              <a:rPr sz="2000" spc="-130" dirty="0">
                <a:solidFill>
                  <a:srgbClr val="C00000"/>
                </a:solidFill>
                <a:latin typeface="Arial Black"/>
                <a:cs typeface="Arial Black"/>
              </a:rPr>
              <a:t> </a:t>
            </a:r>
            <a:r>
              <a:rPr sz="2000" dirty="0">
                <a:solidFill>
                  <a:srgbClr val="C00000"/>
                </a:solidFill>
                <a:latin typeface="Arial Black"/>
                <a:cs typeface="Arial Black"/>
              </a:rPr>
              <a:t>dependent</a:t>
            </a:r>
            <a:r>
              <a:rPr sz="2000" spc="-25" dirty="0">
                <a:solidFill>
                  <a:srgbClr val="C00000"/>
                </a:solidFill>
                <a:latin typeface="Arial Black"/>
                <a:cs typeface="Arial Black"/>
              </a:rPr>
              <a:t> </a:t>
            </a:r>
            <a:r>
              <a:rPr sz="2000" dirty="0">
                <a:solidFill>
                  <a:srgbClr val="C00000"/>
                </a:solidFill>
                <a:latin typeface="Arial Black"/>
                <a:cs typeface="Arial Black"/>
              </a:rPr>
              <a:t>kinases</a:t>
            </a:r>
            <a:r>
              <a:rPr sz="2000" spc="-75" dirty="0">
                <a:solidFill>
                  <a:srgbClr val="C00000"/>
                </a:solidFill>
                <a:latin typeface="Arial Black"/>
                <a:cs typeface="Arial Black"/>
              </a:rPr>
              <a:t> </a:t>
            </a:r>
            <a:r>
              <a:rPr sz="2000" spc="-10" dirty="0">
                <a:solidFill>
                  <a:srgbClr val="C00000"/>
                </a:solidFill>
                <a:latin typeface="Arial Black"/>
                <a:cs typeface="Arial Black"/>
              </a:rPr>
              <a:t>(Cdk)</a:t>
            </a:r>
            <a:endParaRPr sz="2000">
              <a:latin typeface="Arial Black"/>
              <a:cs typeface="Arial Black"/>
            </a:endParaRPr>
          </a:p>
          <a:p>
            <a:pPr>
              <a:lnSpc>
                <a:spcPct val="100000"/>
              </a:lnSpc>
              <a:spcBef>
                <a:spcPts val="900"/>
              </a:spcBef>
            </a:pPr>
            <a:endParaRPr sz="2000">
              <a:latin typeface="Arial Black"/>
              <a:cs typeface="Arial Black"/>
            </a:endParaRPr>
          </a:p>
          <a:p>
            <a:pPr marL="12700">
              <a:lnSpc>
                <a:spcPct val="100000"/>
              </a:lnSpc>
              <a:spcBef>
                <a:spcPts val="5"/>
              </a:spcBef>
              <a:tabLst>
                <a:tab pos="783590" algn="l"/>
                <a:tab pos="1832610" algn="l"/>
                <a:tab pos="2762885" algn="l"/>
                <a:tab pos="3262629" algn="l"/>
                <a:tab pos="5006975" algn="l"/>
                <a:tab pos="5531485" algn="l"/>
                <a:tab pos="7031355" algn="l"/>
                <a:tab pos="7952105" algn="l"/>
              </a:tabLst>
            </a:pPr>
            <a:r>
              <a:rPr sz="2000" spc="-25" dirty="0">
                <a:solidFill>
                  <a:srgbClr val="4E3A2F"/>
                </a:solidFill>
                <a:latin typeface="Arial Black"/>
                <a:cs typeface="Arial Black"/>
              </a:rPr>
              <a:t>The</a:t>
            </a:r>
            <a:r>
              <a:rPr sz="2000" dirty="0">
                <a:solidFill>
                  <a:srgbClr val="4E3A2F"/>
                </a:solidFill>
                <a:latin typeface="Arial Black"/>
                <a:cs typeface="Arial Black"/>
              </a:rPr>
              <a:t>	</a:t>
            </a:r>
            <a:r>
              <a:rPr sz="2000" spc="-20" dirty="0">
                <a:solidFill>
                  <a:srgbClr val="4E3A2F"/>
                </a:solidFill>
                <a:latin typeface="Arial Black"/>
                <a:cs typeface="Arial Black"/>
              </a:rPr>
              <a:t>Nobel</a:t>
            </a:r>
            <a:r>
              <a:rPr sz="2000" dirty="0">
                <a:solidFill>
                  <a:srgbClr val="4E3A2F"/>
                </a:solidFill>
                <a:latin typeface="Arial Black"/>
                <a:cs typeface="Arial Black"/>
              </a:rPr>
              <a:t>	</a:t>
            </a:r>
            <a:r>
              <a:rPr sz="2000" spc="-20" dirty="0">
                <a:solidFill>
                  <a:srgbClr val="4E3A2F"/>
                </a:solidFill>
                <a:latin typeface="Arial Black"/>
                <a:cs typeface="Arial Black"/>
              </a:rPr>
              <a:t>Prize</a:t>
            </a:r>
            <a:r>
              <a:rPr sz="2000" dirty="0">
                <a:solidFill>
                  <a:srgbClr val="4E3A2F"/>
                </a:solidFill>
                <a:latin typeface="Arial Black"/>
                <a:cs typeface="Arial Black"/>
              </a:rPr>
              <a:t>	</a:t>
            </a:r>
            <a:r>
              <a:rPr sz="2000" spc="-25" dirty="0">
                <a:solidFill>
                  <a:srgbClr val="4E3A2F"/>
                </a:solidFill>
                <a:latin typeface="Arial Black"/>
                <a:cs typeface="Arial Black"/>
              </a:rPr>
              <a:t>in</a:t>
            </a:r>
            <a:r>
              <a:rPr sz="2000" dirty="0">
                <a:solidFill>
                  <a:srgbClr val="4E3A2F"/>
                </a:solidFill>
                <a:latin typeface="Arial Black"/>
                <a:cs typeface="Arial Black"/>
              </a:rPr>
              <a:t>	</a:t>
            </a:r>
            <a:r>
              <a:rPr sz="2000" spc="-10" dirty="0">
                <a:solidFill>
                  <a:srgbClr val="4E3A2F"/>
                </a:solidFill>
                <a:latin typeface="Arial Black"/>
                <a:cs typeface="Arial Black"/>
              </a:rPr>
              <a:t>Physiology</a:t>
            </a:r>
            <a:r>
              <a:rPr sz="2000" dirty="0">
                <a:solidFill>
                  <a:srgbClr val="4E3A2F"/>
                </a:solidFill>
                <a:latin typeface="Arial Black"/>
                <a:cs typeface="Arial Black"/>
              </a:rPr>
              <a:t>	</a:t>
            </a:r>
            <a:r>
              <a:rPr sz="2000" spc="-25" dirty="0">
                <a:solidFill>
                  <a:srgbClr val="4E3A2F"/>
                </a:solidFill>
                <a:latin typeface="Arial Black"/>
                <a:cs typeface="Arial Black"/>
              </a:rPr>
              <a:t>or</a:t>
            </a:r>
            <a:r>
              <a:rPr sz="2000" dirty="0">
                <a:solidFill>
                  <a:srgbClr val="4E3A2F"/>
                </a:solidFill>
                <a:latin typeface="Arial Black"/>
                <a:cs typeface="Arial Black"/>
              </a:rPr>
              <a:t>	</a:t>
            </a:r>
            <a:r>
              <a:rPr sz="2000" spc="-10" dirty="0">
                <a:solidFill>
                  <a:srgbClr val="4E3A2F"/>
                </a:solidFill>
                <a:latin typeface="Arial Black"/>
                <a:cs typeface="Arial Black"/>
              </a:rPr>
              <a:t>Medicine</a:t>
            </a:r>
            <a:r>
              <a:rPr sz="2000" dirty="0">
                <a:solidFill>
                  <a:srgbClr val="4E3A2F"/>
                </a:solidFill>
                <a:latin typeface="Arial Black"/>
                <a:cs typeface="Arial Black"/>
              </a:rPr>
              <a:t>	</a:t>
            </a:r>
            <a:r>
              <a:rPr sz="2000" spc="-20" dirty="0">
                <a:solidFill>
                  <a:srgbClr val="4E3A2F"/>
                </a:solidFill>
                <a:latin typeface="Arial Black"/>
                <a:cs typeface="Arial Black"/>
              </a:rPr>
              <a:t>2001</a:t>
            </a:r>
            <a:r>
              <a:rPr sz="2000" dirty="0">
                <a:solidFill>
                  <a:srgbClr val="4E3A2F"/>
                </a:solidFill>
                <a:latin typeface="Arial Black"/>
                <a:cs typeface="Arial Black"/>
              </a:rPr>
              <a:t>	</a:t>
            </a:r>
            <a:r>
              <a:rPr sz="2000" spc="-25" dirty="0">
                <a:solidFill>
                  <a:srgbClr val="4E3A2F"/>
                </a:solidFill>
                <a:latin typeface="Arial Black"/>
                <a:cs typeface="Arial Black"/>
              </a:rPr>
              <a:t>was</a:t>
            </a:r>
            <a:endParaRPr sz="2000">
              <a:latin typeface="Arial Black"/>
              <a:cs typeface="Arial Black"/>
            </a:endParaRPr>
          </a:p>
          <a:p>
            <a:pPr marL="12700">
              <a:lnSpc>
                <a:spcPct val="100000"/>
              </a:lnSpc>
            </a:pPr>
            <a:r>
              <a:rPr sz="2000" dirty="0">
                <a:solidFill>
                  <a:srgbClr val="4E3A2F"/>
                </a:solidFill>
                <a:latin typeface="Arial Black"/>
                <a:cs typeface="Arial Black"/>
              </a:rPr>
              <a:t>awarded</a:t>
            </a:r>
            <a:r>
              <a:rPr sz="2000" spc="50" dirty="0">
                <a:solidFill>
                  <a:srgbClr val="4E3A2F"/>
                </a:solidFill>
                <a:latin typeface="Arial Black"/>
                <a:cs typeface="Arial Black"/>
              </a:rPr>
              <a:t> </a:t>
            </a:r>
            <a:r>
              <a:rPr sz="2000" dirty="0">
                <a:solidFill>
                  <a:srgbClr val="4E3A2F"/>
                </a:solidFill>
                <a:latin typeface="Arial Black"/>
                <a:cs typeface="Arial Black"/>
              </a:rPr>
              <a:t>jointly</a:t>
            </a:r>
            <a:r>
              <a:rPr sz="2000" spc="80" dirty="0">
                <a:solidFill>
                  <a:srgbClr val="4E3A2F"/>
                </a:solidFill>
                <a:latin typeface="Arial Black"/>
                <a:cs typeface="Arial Black"/>
              </a:rPr>
              <a:t> </a:t>
            </a:r>
            <a:r>
              <a:rPr sz="2000" dirty="0">
                <a:solidFill>
                  <a:srgbClr val="4E3A2F"/>
                </a:solidFill>
                <a:latin typeface="Arial Black"/>
                <a:cs typeface="Arial Black"/>
              </a:rPr>
              <a:t>to</a:t>
            </a:r>
            <a:r>
              <a:rPr sz="2000" spc="65" dirty="0">
                <a:solidFill>
                  <a:srgbClr val="4E3A2F"/>
                </a:solidFill>
                <a:latin typeface="Arial Black"/>
                <a:cs typeface="Arial Black"/>
              </a:rPr>
              <a:t> </a:t>
            </a:r>
            <a:r>
              <a:rPr sz="2000" dirty="0">
                <a:solidFill>
                  <a:srgbClr val="4E3A2F"/>
                </a:solidFill>
                <a:latin typeface="Arial Black"/>
                <a:cs typeface="Arial Black"/>
              </a:rPr>
              <a:t>Leland</a:t>
            </a:r>
            <a:r>
              <a:rPr sz="2000" spc="60" dirty="0">
                <a:solidFill>
                  <a:srgbClr val="4E3A2F"/>
                </a:solidFill>
                <a:latin typeface="Arial Black"/>
                <a:cs typeface="Arial Black"/>
              </a:rPr>
              <a:t> </a:t>
            </a:r>
            <a:r>
              <a:rPr sz="2000" dirty="0">
                <a:solidFill>
                  <a:srgbClr val="4E3A2F"/>
                </a:solidFill>
                <a:latin typeface="Arial Black"/>
                <a:cs typeface="Arial Black"/>
              </a:rPr>
              <a:t>H.</a:t>
            </a:r>
            <a:r>
              <a:rPr sz="2000" spc="80" dirty="0">
                <a:solidFill>
                  <a:srgbClr val="4E3A2F"/>
                </a:solidFill>
                <a:latin typeface="Arial Black"/>
                <a:cs typeface="Arial Black"/>
              </a:rPr>
              <a:t> </a:t>
            </a:r>
            <a:r>
              <a:rPr sz="2000" dirty="0">
                <a:solidFill>
                  <a:srgbClr val="4E3A2F"/>
                </a:solidFill>
                <a:latin typeface="Arial Black"/>
                <a:cs typeface="Arial Black"/>
              </a:rPr>
              <a:t>Hartwell,</a:t>
            </a:r>
            <a:r>
              <a:rPr sz="2000" spc="90" dirty="0">
                <a:solidFill>
                  <a:srgbClr val="4E3A2F"/>
                </a:solidFill>
                <a:latin typeface="Arial Black"/>
                <a:cs typeface="Arial Black"/>
              </a:rPr>
              <a:t> </a:t>
            </a:r>
            <a:r>
              <a:rPr sz="2000" dirty="0">
                <a:solidFill>
                  <a:srgbClr val="4E3A2F"/>
                </a:solidFill>
                <a:latin typeface="Arial Black"/>
                <a:cs typeface="Arial Black"/>
              </a:rPr>
              <a:t>Tim</a:t>
            </a:r>
            <a:r>
              <a:rPr sz="2000" spc="50" dirty="0">
                <a:solidFill>
                  <a:srgbClr val="4E3A2F"/>
                </a:solidFill>
                <a:latin typeface="Arial Black"/>
                <a:cs typeface="Arial Black"/>
              </a:rPr>
              <a:t> </a:t>
            </a:r>
            <a:r>
              <a:rPr sz="2000" dirty="0">
                <a:solidFill>
                  <a:srgbClr val="4E3A2F"/>
                </a:solidFill>
                <a:latin typeface="Arial Black"/>
                <a:cs typeface="Arial Black"/>
              </a:rPr>
              <a:t>Hunt</a:t>
            </a:r>
            <a:r>
              <a:rPr sz="2000" spc="65" dirty="0">
                <a:solidFill>
                  <a:srgbClr val="4E3A2F"/>
                </a:solidFill>
                <a:latin typeface="Arial Black"/>
                <a:cs typeface="Arial Black"/>
              </a:rPr>
              <a:t> </a:t>
            </a:r>
            <a:r>
              <a:rPr sz="2000" dirty="0">
                <a:solidFill>
                  <a:srgbClr val="4E3A2F"/>
                </a:solidFill>
                <a:latin typeface="Arial Black"/>
                <a:cs typeface="Arial Black"/>
              </a:rPr>
              <a:t>and</a:t>
            </a:r>
            <a:r>
              <a:rPr sz="2000" spc="60" dirty="0">
                <a:solidFill>
                  <a:srgbClr val="4E3A2F"/>
                </a:solidFill>
                <a:latin typeface="Arial Black"/>
                <a:cs typeface="Arial Black"/>
              </a:rPr>
              <a:t> </a:t>
            </a:r>
            <a:r>
              <a:rPr sz="2000" dirty="0">
                <a:solidFill>
                  <a:srgbClr val="4E3A2F"/>
                </a:solidFill>
                <a:latin typeface="Arial Black"/>
                <a:cs typeface="Arial Black"/>
              </a:rPr>
              <a:t>Sir</a:t>
            </a:r>
            <a:r>
              <a:rPr sz="2000" spc="80" dirty="0">
                <a:solidFill>
                  <a:srgbClr val="4E3A2F"/>
                </a:solidFill>
                <a:latin typeface="Arial Black"/>
                <a:cs typeface="Arial Black"/>
              </a:rPr>
              <a:t> </a:t>
            </a:r>
            <a:r>
              <a:rPr sz="2000" spc="-20" dirty="0">
                <a:solidFill>
                  <a:srgbClr val="4E3A2F"/>
                </a:solidFill>
                <a:latin typeface="Arial Black"/>
                <a:cs typeface="Arial Black"/>
              </a:rPr>
              <a:t>Paul</a:t>
            </a:r>
            <a:endParaRPr sz="2000">
              <a:latin typeface="Arial Black"/>
              <a:cs typeface="Arial Black"/>
            </a:endParaRPr>
          </a:p>
          <a:p>
            <a:pPr marL="12700">
              <a:lnSpc>
                <a:spcPct val="100000"/>
              </a:lnSpc>
              <a:tabLst>
                <a:tab pos="466725" algn="l"/>
                <a:tab pos="1421130" algn="l"/>
                <a:tab pos="1927225" algn="l"/>
                <a:tab pos="2705100" algn="l"/>
                <a:tab pos="4418330" algn="l"/>
                <a:tab pos="4829810" algn="l"/>
                <a:tab pos="5445760" algn="l"/>
                <a:tab pos="7016115" algn="l"/>
                <a:tab pos="7427595" algn="l"/>
                <a:tab pos="8010525" algn="l"/>
              </a:tabLst>
            </a:pPr>
            <a:r>
              <a:rPr sz="2000" spc="-25" dirty="0">
                <a:solidFill>
                  <a:srgbClr val="4E3A2F"/>
                </a:solidFill>
                <a:latin typeface="Arial Black"/>
                <a:cs typeface="Arial Black"/>
              </a:rPr>
              <a:t>M.</a:t>
            </a:r>
            <a:r>
              <a:rPr sz="2000" dirty="0">
                <a:solidFill>
                  <a:srgbClr val="4E3A2F"/>
                </a:solidFill>
                <a:latin typeface="Arial Black"/>
                <a:cs typeface="Arial Black"/>
              </a:rPr>
              <a:t>	</a:t>
            </a:r>
            <a:r>
              <a:rPr sz="2000" spc="-20" dirty="0">
                <a:solidFill>
                  <a:srgbClr val="4E3A2F"/>
                </a:solidFill>
                <a:latin typeface="Arial Black"/>
                <a:cs typeface="Arial Black"/>
              </a:rPr>
              <a:t>Nurse</a:t>
            </a:r>
            <a:r>
              <a:rPr sz="2000" dirty="0">
                <a:solidFill>
                  <a:srgbClr val="4E3A2F"/>
                </a:solidFill>
                <a:latin typeface="Arial Black"/>
                <a:cs typeface="Arial Black"/>
              </a:rPr>
              <a:t>	</a:t>
            </a:r>
            <a:r>
              <a:rPr sz="2000" spc="-25" dirty="0">
                <a:solidFill>
                  <a:srgbClr val="4E3A2F"/>
                </a:solidFill>
                <a:latin typeface="Arial Black"/>
                <a:cs typeface="Arial Black"/>
              </a:rPr>
              <a:t>for</a:t>
            </a:r>
            <a:r>
              <a:rPr sz="2000" dirty="0">
                <a:solidFill>
                  <a:srgbClr val="4E3A2F"/>
                </a:solidFill>
                <a:latin typeface="Arial Black"/>
                <a:cs typeface="Arial Black"/>
              </a:rPr>
              <a:t>	</a:t>
            </a:r>
            <a:r>
              <a:rPr sz="2000" spc="-20" dirty="0">
                <a:solidFill>
                  <a:srgbClr val="4E3A2F"/>
                </a:solidFill>
                <a:latin typeface="Arial Black"/>
                <a:cs typeface="Arial Black"/>
              </a:rPr>
              <a:t>their</a:t>
            </a:r>
            <a:r>
              <a:rPr sz="2000" dirty="0">
                <a:solidFill>
                  <a:srgbClr val="4E3A2F"/>
                </a:solidFill>
                <a:latin typeface="Arial Black"/>
                <a:cs typeface="Arial Black"/>
              </a:rPr>
              <a:t>	</a:t>
            </a:r>
            <a:r>
              <a:rPr sz="2000" spc="-10" dirty="0">
                <a:solidFill>
                  <a:srgbClr val="4E3A2F"/>
                </a:solidFill>
                <a:latin typeface="Arial Black"/>
                <a:cs typeface="Arial Black"/>
              </a:rPr>
              <a:t>discoveries</a:t>
            </a:r>
            <a:r>
              <a:rPr sz="2000" dirty="0">
                <a:solidFill>
                  <a:srgbClr val="4E3A2F"/>
                </a:solidFill>
                <a:latin typeface="Arial Black"/>
                <a:cs typeface="Arial Black"/>
              </a:rPr>
              <a:t>	</a:t>
            </a:r>
            <a:r>
              <a:rPr sz="2000" spc="-25" dirty="0">
                <a:solidFill>
                  <a:srgbClr val="4E3A2F"/>
                </a:solidFill>
                <a:latin typeface="Arial Black"/>
                <a:cs typeface="Arial Black"/>
              </a:rPr>
              <a:t>of</a:t>
            </a:r>
            <a:r>
              <a:rPr sz="2000" dirty="0">
                <a:solidFill>
                  <a:srgbClr val="4E3A2F"/>
                </a:solidFill>
                <a:latin typeface="Arial Black"/>
                <a:cs typeface="Arial Black"/>
              </a:rPr>
              <a:t>	</a:t>
            </a:r>
            <a:r>
              <a:rPr sz="2000" spc="-25" dirty="0">
                <a:solidFill>
                  <a:srgbClr val="4E3A2F"/>
                </a:solidFill>
                <a:latin typeface="Arial Black"/>
                <a:cs typeface="Arial Black"/>
              </a:rPr>
              <a:t>key</a:t>
            </a:r>
            <a:r>
              <a:rPr sz="2000" dirty="0">
                <a:solidFill>
                  <a:srgbClr val="4E3A2F"/>
                </a:solidFill>
                <a:latin typeface="Arial Black"/>
                <a:cs typeface="Arial Black"/>
              </a:rPr>
              <a:t>	</a:t>
            </a:r>
            <a:r>
              <a:rPr sz="2000" spc="-10" dirty="0">
                <a:solidFill>
                  <a:srgbClr val="4E3A2F"/>
                </a:solidFill>
                <a:latin typeface="Arial Black"/>
                <a:cs typeface="Arial Black"/>
              </a:rPr>
              <a:t>regulators</a:t>
            </a:r>
            <a:r>
              <a:rPr sz="2000" dirty="0">
                <a:solidFill>
                  <a:srgbClr val="4E3A2F"/>
                </a:solidFill>
                <a:latin typeface="Arial Black"/>
                <a:cs typeface="Arial Black"/>
              </a:rPr>
              <a:t>	</a:t>
            </a:r>
            <a:r>
              <a:rPr sz="2000" spc="-25" dirty="0">
                <a:solidFill>
                  <a:srgbClr val="4E3A2F"/>
                </a:solidFill>
                <a:latin typeface="Arial Black"/>
                <a:cs typeface="Arial Black"/>
              </a:rPr>
              <a:t>of</a:t>
            </a:r>
            <a:r>
              <a:rPr sz="2000" dirty="0">
                <a:solidFill>
                  <a:srgbClr val="4E3A2F"/>
                </a:solidFill>
                <a:latin typeface="Arial Black"/>
                <a:cs typeface="Arial Black"/>
              </a:rPr>
              <a:t>	</a:t>
            </a:r>
            <a:r>
              <a:rPr sz="2000" spc="-25" dirty="0">
                <a:solidFill>
                  <a:srgbClr val="4E3A2F"/>
                </a:solidFill>
                <a:latin typeface="Arial Black"/>
                <a:cs typeface="Arial Black"/>
              </a:rPr>
              <a:t>the</a:t>
            </a:r>
            <a:r>
              <a:rPr sz="2000" dirty="0">
                <a:solidFill>
                  <a:srgbClr val="4E3A2F"/>
                </a:solidFill>
                <a:latin typeface="Arial Black"/>
                <a:cs typeface="Arial Black"/>
              </a:rPr>
              <a:t>	</a:t>
            </a:r>
            <a:r>
              <a:rPr sz="2000" spc="-20" dirty="0">
                <a:solidFill>
                  <a:srgbClr val="4E3A2F"/>
                </a:solidFill>
                <a:latin typeface="Arial Black"/>
                <a:cs typeface="Arial Black"/>
              </a:rPr>
              <a:t>cell</a:t>
            </a:r>
            <a:endParaRPr sz="2000">
              <a:latin typeface="Arial Black"/>
              <a:cs typeface="Arial Black"/>
            </a:endParaRPr>
          </a:p>
          <a:p>
            <a:pPr marL="12700">
              <a:lnSpc>
                <a:spcPct val="100000"/>
              </a:lnSpc>
            </a:pPr>
            <a:r>
              <a:rPr sz="2000" spc="-10" dirty="0">
                <a:solidFill>
                  <a:srgbClr val="4E3A2F"/>
                </a:solidFill>
                <a:latin typeface="Arial Black"/>
                <a:cs typeface="Arial Black"/>
              </a:rPr>
              <a:t>cycle.</a:t>
            </a:r>
            <a:endParaRPr sz="2000">
              <a:latin typeface="Arial Black"/>
              <a:cs typeface="Arial Black"/>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371600" y="305116"/>
            <a:ext cx="6790055" cy="574675"/>
          </a:xfrm>
          <a:prstGeom prst="rect">
            <a:avLst/>
          </a:prstGeom>
        </p:spPr>
        <p:txBody>
          <a:bodyPr vert="horz" wrap="square" lIns="0" tIns="12700" rIns="0" bIns="0" rtlCol="0">
            <a:spAutoFit/>
          </a:bodyPr>
          <a:lstStyle/>
          <a:p>
            <a:pPr marL="12700">
              <a:lnSpc>
                <a:spcPct val="100000"/>
              </a:lnSpc>
              <a:spcBef>
                <a:spcPts val="100"/>
              </a:spcBef>
            </a:pPr>
            <a:r>
              <a:rPr spc="-35" dirty="0"/>
              <a:t>REGULATORY</a:t>
            </a:r>
            <a:r>
              <a:rPr spc="-215" dirty="0"/>
              <a:t> </a:t>
            </a:r>
            <a:r>
              <a:rPr spc="-10" dirty="0"/>
              <a:t>MOLECULES</a:t>
            </a:r>
          </a:p>
        </p:txBody>
      </p:sp>
      <p:sp>
        <p:nvSpPr>
          <p:cNvPr id="3" name="object 3"/>
          <p:cNvSpPr txBox="1"/>
          <p:nvPr/>
        </p:nvSpPr>
        <p:spPr>
          <a:xfrm>
            <a:off x="231140" y="1353692"/>
            <a:ext cx="4126865" cy="1983105"/>
          </a:xfrm>
          <a:prstGeom prst="rect">
            <a:avLst/>
          </a:prstGeom>
        </p:spPr>
        <p:txBody>
          <a:bodyPr vert="horz" wrap="square" lIns="0" tIns="12700" rIns="0" bIns="0" rtlCol="0">
            <a:spAutoFit/>
          </a:bodyPr>
          <a:lstStyle/>
          <a:p>
            <a:pPr marL="97790">
              <a:lnSpc>
                <a:spcPct val="100000"/>
              </a:lnSpc>
              <a:spcBef>
                <a:spcPts val="100"/>
              </a:spcBef>
            </a:pPr>
            <a:r>
              <a:rPr sz="2400" u="sng" spc="-10" dirty="0">
                <a:solidFill>
                  <a:srgbClr val="C00000"/>
                </a:solidFill>
                <a:uFill>
                  <a:solidFill>
                    <a:srgbClr val="C00000"/>
                  </a:solidFill>
                </a:uFill>
                <a:latin typeface="Arial Black"/>
                <a:cs typeface="Arial Black"/>
              </a:rPr>
              <a:t>Cyclins-</a:t>
            </a:r>
            <a:endParaRPr sz="2400" dirty="0">
              <a:latin typeface="Arial Black"/>
              <a:cs typeface="Arial Black"/>
            </a:endParaRPr>
          </a:p>
          <a:p>
            <a:pPr marL="12700">
              <a:lnSpc>
                <a:spcPct val="100000"/>
              </a:lnSpc>
              <a:spcBef>
                <a:spcPts val="1825"/>
              </a:spcBef>
            </a:pPr>
            <a:r>
              <a:rPr sz="1800" dirty="0">
                <a:solidFill>
                  <a:srgbClr val="000099"/>
                </a:solidFill>
                <a:latin typeface="Arial Black"/>
                <a:cs typeface="Arial Black"/>
              </a:rPr>
              <a:t>G1</a:t>
            </a:r>
            <a:r>
              <a:rPr sz="1800" spc="-20" dirty="0">
                <a:solidFill>
                  <a:srgbClr val="000099"/>
                </a:solidFill>
                <a:latin typeface="Arial Black"/>
                <a:cs typeface="Arial Black"/>
              </a:rPr>
              <a:t> </a:t>
            </a:r>
            <a:r>
              <a:rPr sz="1800" dirty="0">
                <a:solidFill>
                  <a:srgbClr val="000099"/>
                </a:solidFill>
                <a:latin typeface="Arial Black"/>
                <a:cs typeface="Arial Black"/>
              </a:rPr>
              <a:t>Cyclins</a:t>
            </a:r>
            <a:r>
              <a:rPr sz="1800" spc="-60" dirty="0">
                <a:solidFill>
                  <a:srgbClr val="000099"/>
                </a:solidFill>
                <a:latin typeface="Arial Black"/>
                <a:cs typeface="Arial Black"/>
              </a:rPr>
              <a:t> </a:t>
            </a:r>
            <a:r>
              <a:rPr sz="1800" dirty="0">
                <a:solidFill>
                  <a:srgbClr val="000099"/>
                </a:solidFill>
                <a:latin typeface="Arial Black"/>
                <a:cs typeface="Arial Black"/>
              </a:rPr>
              <a:t>(D</a:t>
            </a:r>
            <a:r>
              <a:rPr sz="1800" spc="-30" dirty="0">
                <a:solidFill>
                  <a:srgbClr val="000099"/>
                </a:solidFill>
                <a:latin typeface="Arial Black"/>
                <a:cs typeface="Arial Black"/>
              </a:rPr>
              <a:t> </a:t>
            </a:r>
            <a:r>
              <a:rPr sz="1800" spc="-10" dirty="0">
                <a:solidFill>
                  <a:srgbClr val="000099"/>
                </a:solidFill>
                <a:latin typeface="Arial Black"/>
                <a:cs typeface="Arial Black"/>
              </a:rPr>
              <a:t>cyclins)</a:t>
            </a:r>
            <a:endParaRPr sz="1800" dirty="0">
              <a:latin typeface="Arial Black"/>
              <a:cs typeface="Arial Black"/>
            </a:endParaRPr>
          </a:p>
          <a:p>
            <a:pPr marL="12700">
              <a:lnSpc>
                <a:spcPct val="100000"/>
              </a:lnSpc>
              <a:spcBef>
                <a:spcPts val="2115"/>
              </a:spcBef>
            </a:pPr>
            <a:r>
              <a:rPr sz="1800" spc="-10" dirty="0">
                <a:solidFill>
                  <a:srgbClr val="000099"/>
                </a:solidFill>
                <a:latin typeface="Arial Black"/>
                <a:cs typeface="Arial Black"/>
              </a:rPr>
              <a:t>S-</a:t>
            </a:r>
            <a:r>
              <a:rPr sz="1800" dirty="0">
                <a:solidFill>
                  <a:srgbClr val="000099"/>
                </a:solidFill>
                <a:latin typeface="Arial Black"/>
                <a:cs typeface="Arial Black"/>
              </a:rPr>
              <a:t>phase</a:t>
            </a:r>
            <a:r>
              <a:rPr sz="1800" spc="-60" dirty="0">
                <a:solidFill>
                  <a:srgbClr val="000099"/>
                </a:solidFill>
                <a:latin typeface="Arial Black"/>
                <a:cs typeface="Arial Black"/>
              </a:rPr>
              <a:t> </a:t>
            </a:r>
            <a:r>
              <a:rPr sz="1800" dirty="0">
                <a:solidFill>
                  <a:srgbClr val="000099"/>
                </a:solidFill>
                <a:latin typeface="Arial Black"/>
                <a:cs typeface="Arial Black"/>
              </a:rPr>
              <a:t>cyclins</a:t>
            </a:r>
            <a:r>
              <a:rPr sz="1800" spc="-70" dirty="0">
                <a:solidFill>
                  <a:srgbClr val="000099"/>
                </a:solidFill>
                <a:latin typeface="Arial Black"/>
                <a:cs typeface="Arial Black"/>
              </a:rPr>
              <a:t> </a:t>
            </a:r>
            <a:r>
              <a:rPr sz="1800" dirty="0">
                <a:solidFill>
                  <a:srgbClr val="000099"/>
                </a:solidFill>
                <a:latin typeface="Arial Black"/>
                <a:cs typeface="Arial Black"/>
              </a:rPr>
              <a:t>(cyclins</a:t>
            </a:r>
            <a:r>
              <a:rPr sz="1800" spc="-70" dirty="0">
                <a:solidFill>
                  <a:srgbClr val="000099"/>
                </a:solidFill>
                <a:latin typeface="Arial Black"/>
                <a:cs typeface="Arial Black"/>
              </a:rPr>
              <a:t> </a:t>
            </a:r>
            <a:r>
              <a:rPr sz="1800" dirty="0">
                <a:solidFill>
                  <a:srgbClr val="000099"/>
                </a:solidFill>
                <a:latin typeface="Arial Black"/>
                <a:cs typeface="Arial Black"/>
              </a:rPr>
              <a:t>E</a:t>
            </a:r>
            <a:r>
              <a:rPr sz="1800" spc="-30" dirty="0">
                <a:solidFill>
                  <a:srgbClr val="000099"/>
                </a:solidFill>
                <a:latin typeface="Arial Black"/>
                <a:cs typeface="Arial Black"/>
              </a:rPr>
              <a:t> </a:t>
            </a:r>
            <a:r>
              <a:rPr sz="1800" dirty="0">
                <a:solidFill>
                  <a:srgbClr val="000099"/>
                </a:solidFill>
                <a:latin typeface="Arial Black"/>
                <a:cs typeface="Arial Black"/>
              </a:rPr>
              <a:t>and</a:t>
            </a:r>
            <a:r>
              <a:rPr sz="1800" spc="-55" dirty="0">
                <a:solidFill>
                  <a:srgbClr val="000099"/>
                </a:solidFill>
                <a:latin typeface="Arial Black"/>
                <a:cs typeface="Arial Black"/>
              </a:rPr>
              <a:t> </a:t>
            </a:r>
            <a:r>
              <a:rPr sz="1800" spc="-25" dirty="0">
                <a:solidFill>
                  <a:srgbClr val="000099"/>
                </a:solidFill>
                <a:latin typeface="Arial Black"/>
                <a:cs typeface="Arial Black"/>
              </a:rPr>
              <a:t>A)</a:t>
            </a:r>
            <a:endParaRPr sz="1800" dirty="0">
              <a:latin typeface="Arial Black"/>
              <a:cs typeface="Arial Black"/>
            </a:endParaRPr>
          </a:p>
          <a:p>
            <a:pPr marL="12700">
              <a:lnSpc>
                <a:spcPct val="100000"/>
              </a:lnSpc>
              <a:spcBef>
                <a:spcPts val="2110"/>
              </a:spcBef>
            </a:pPr>
            <a:r>
              <a:rPr sz="1800" spc="-10" dirty="0">
                <a:solidFill>
                  <a:srgbClr val="000099"/>
                </a:solidFill>
                <a:latin typeface="Arial Black"/>
                <a:cs typeface="Arial Black"/>
              </a:rPr>
              <a:t>M-</a:t>
            </a:r>
            <a:r>
              <a:rPr sz="1800" dirty="0">
                <a:solidFill>
                  <a:srgbClr val="000099"/>
                </a:solidFill>
                <a:latin typeface="Arial Black"/>
                <a:cs typeface="Arial Black"/>
              </a:rPr>
              <a:t>phase</a:t>
            </a:r>
            <a:r>
              <a:rPr sz="1800" spc="-30" dirty="0">
                <a:solidFill>
                  <a:srgbClr val="000099"/>
                </a:solidFill>
                <a:latin typeface="Arial Black"/>
                <a:cs typeface="Arial Black"/>
              </a:rPr>
              <a:t> </a:t>
            </a:r>
            <a:r>
              <a:rPr sz="1800" spc="-10" dirty="0">
                <a:solidFill>
                  <a:srgbClr val="000099"/>
                </a:solidFill>
                <a:latin typeface="Arial Black"/>
                <a:cs typeface="Arial Black"/>
              </a:rPr>
              <a:t>cyclins</a:t>
            </a:r>
            <a:r>
              <a:rPr sz="1800" spc="-40" dirty="0">
                <a:solidFill>
                  <a:srgbClr val="000099"/>
                </a:solidFill>
                <a:latin typeface="Arial Black"/>
                <a:cs typeface="Arial Black"/>
              </a:rPr>
              <a:t> </a:t>
            </a:r>
            <a:r>
              <a:rPr sz="1800" dirty="0">
                <a:solidFill>
                  <a:srgbClr val="000099"/>
                </a:solidFill>
                <a:latin typeface="Arial Black"/>
                <a:cs typeface="Arial Black"/>
              </a:rPr>
              <a:t>(B</a:t>
            </a:r>
            <a:r>
              <a:rPr sz="1800" spc="-40" dirty="0">
                <a:solidFill>
                  <a:srgbClr val="000099"/>
                </a:solidFill>
                <a:latin typeface="Arial Black"/>
                <a:cs typeface="Arial Black"/>
              </a:rPr>
              <a:t> </a:t>
            </a:r>
            <a:r>
              <a:rPr sz="1800" spc="-10" dirty="0">
                <a:solidFill>
                  <a:srgbClr val="000099"/>
                </a:solidFill>
                <a:latin typeface="Arial Black"/>
                <a:cs typeface="Arial Black"/>
              </a:rPr>
              <a:t>cyclins)</a:t>
            </a:r>
            <a:endParaRPr sz="1800" dirty="0">
              <a:latin typeface="Arial Black"/>
              <a:cs typeface="Arial Black"/>
            </a:endParaRPr>
          </a:p>
        </p:txBody>
      </p:sp>
      <p:sp>
        <p:nvSpPr>
          <p:cNvPr id="4" name="object 4"/>
          <p:cNvSpPr txBox="1"/>
          <p:nvPr/>
        </p:nvSpPr>
        <p:spPr>
          <a:xfrm>
            <a:off x="231140" y="4027373"/>
            <a:ext cx="4170045" cy="849630"/>
          </a:xfrm>
          <a:prstGeom prst="rect">
            <a:avLst/>
          </a:prstGeom>
        </p:spPr>
        <p:txBody>
          <a:bodyPr vert="horz" wrap="square" lIns="0" tIns="12700" rIns="0" bIns="0" rtlCol="0">
            <a:spAutoFit/>
          </a:bodyPr>
          <a:lstStyle/>
          <a:p>
            <a:pPr marL="326390" marR="5080" indent="-314325" algn="just">
              <a:lnSpc>
                <a:spcPct val="100000"/>
              </a:lnSpc>
              <a:spcBef>
                <a:spcPts val="100"/>
              </a:spcBef>
              <a:buChar char="►"/>
              <a:tabLst>
                <a:tab pos="326390" algn="l"/>
                <a:tab pos="398780" algn="l"/>
              </a:tabLst>
            </a:pPr>
            <a:r>
              <a:rPr sz="1800" dirty="0">
                <a:latin typeface="Arial Black"/>
                <a:cs typeface="Arial Black"/>
              </a:rPr>
              <a:t>	Their</a:t>
            </a:r>
            <a:r>
              <a:rPr sz="1800" spc="35" dirty="0">
                <a:latin typeface="Arial Black"/>
                <a:cs typeface="Arial Black"/>
              </a:rPr>
              <a:t>  </a:t>
            </a:r>
            <a:r>
              <a:rPr sz="1800" dirty="0">
                <a:latin typeface="Arial Black"/>
                <a:cs typeface="Arial Black"/>
              </a:rPr>
              <a:t>levels</a:t>
            </a:r>
            <a:r>
              <a:rPr sz="1800" spc="25" dirty="0">
                <a:latin typeface="Arial Black"/>
                <a:cs typeface="Arial Black"/>
              </a:rPr>
              <a:t>  </a:t>
            </a:r>
            <a:r>
              <a:rPr sz="1800" dirty="0">
                <a:latin typeface="Arial Black"/>
                <a:cs typeface="Arial Black"/>
              </a:rPr>
              <a:t>in</a:t>
            </a:r>
            <a:r>
              <a:rPr sz="1800" spc="40" dirty="0">
                <a:latin typeface="Arial Black"/>
                <a:cs typeface="Arial Black"/>
              </a:rPr>
              <a:t>  </a:t>
            </a:r>
            <a:r>
              <a:rPr sz="1800" dirty="0">
                <a:latin typeface="Arial Black"/>
                <a:cs typeface="Arial Black"/>
              </a:rPr>
              <a:t>the</a:t>
            </a:r>
            <a:r>
              <a:rPr sz="1800" spc="35" dirty="0">
                <a:latin typeface="Arial Black"/>
                <a:cs typeface="Arial Black"/>
              </a:rPr>
              <a:t>  </a:t>
            </a:r>
            <a:r>
              <a:rPr sz="1800" dirty="0">
                <a:latin typeface="Arial Black"/>
                <a:cs typeface="Arial Black"/>
              </a:rPr>
              <a:t>cell</a:t>
            </a:r>
            <a:r>
              <a:rPr sz="1800" spc="25" dirty="0">
                <a:latin typeface="Arial Black"/>
                <a:cs typeface="Arial Black"/>
              </a:rPr>
              <a:t>  </a:t>
            </a:r>
            <a:r>
              <a:rPr sz="1800" spc="-20" dirty="0">
                <a:latin typeface="Arial Black"/>
                <a:cs typeface="Arial Black"/>
              </a:rPr>
              <a:t>rise </a:t>
            </a:r>
            <a:r>
              <a:rPr sz="1800" dirty="0">
                <a:latin typeface="Arial Black"/>
                <a:cs typeface="Arial Black"/>
              </a:rPr>
              <a:t>and</a:t>
            </a:r>
            <a:r>
              <a:rPr sz="1800" spc="434" dirty="0">
                <a:latin typeface="Arial Black"/>
                <a:cs typeface="Arial Black"/>
              </a:rPr>
              <a:t>   </a:t>
            </a:r>
            <a:r>
              <a:rPr sz="1800" dirty="0">
                <a:latin typeface="Arial Black"/>
                <a:cs typeface="Arial Black"/>
              </a:rPr>
              <a:t>fall</a:t>
            </a:r>
            <a:r>
              <a:rPr sz="1800" spc="434" dirty="0">
                <a:latin typeface="Arial Black"/>
                <a:cs typeface="Arial Black"/>
              </a:rPr>
              <a:t> </a:t>
            </a:r>
            <a:r>
              <a:rPr sz="1800" dirty="0">
                <a:latin typeface="Arial Black"/>
                <a:cs typeface="Arial Black"/>
              </a:rPr>
              <a:t>with</a:t>
            </a:r>
            <a:r>
              <a:rPr sz="1800" spc="434" dirty="0">
                <a:latin typeface="Arial Black"/>
                <a:cs typeface="Arial Black"/>
              </a:rPr>
              <a:t> </a:t>
            </a:r>
            <a:r>
              <a:rPr sz="1800" dirty="0">
                <a:latin typeface="Arial Black"/>
                <a:cs typeface="Arial Black"/>
              </a:rPr>
              <a:t>the</a:t>
            </a:r>
            <a:r>
              <a:rPr sz="1800" spc="434" dirty="0">
                <a:latin typeface="Arial Black"/>
                <a:cs typeface="Arial Black"/>
              </a:rPr>
              <a:t> </a:t>
            </a:r>
            <a:r>
              <a:rPr sz="1800" dirty="0">
                <a:latin typeface="Arial Black"/>
                <a:cs typeface="Arial Black"/>
              </a:rPr>
              <a:t>stages</a:t>
            </a:r>
            <a:r>
              <a:rPr sz="1800" spc="440" dirty="0">
                <a:latin typeface="Arial Black"/>
                <a:cs typeface="Arial Black"/>
              </a:rPr>
              <a:t> </a:t>
            </a:r>
            <a:r>
              <a:rPr sz="1800" spc="-25" dirty="0">
                <a:latin typeface="Arial Black"/>
                <a:cs typeface="Arial Black"/>
              </a:rPr>
              <a:t>of </a:t>
            </a:r>
            <a:r>
              <a:rPr sz="1800" dirty="0">
                <a:latin typeface="Arial Black"/>
                <a:cs typeface="Arial Black"/>
              </a:rPr>
              <a:t>the</a:t>
            </a:r>
            <a:r>
              <a:rPr sz="1800" spc="-25" dirty="0">
                <a:latin typeface="Arial Black"/>
                <a:cs typeface="Arial Black"/>
              </a:rPr>
              <a:t> </a:t>
            </a:r>
            <a:r>
              <a:rPr sz="1800" spc="-10" dirty="0">
                <a:latin typeface="Arial Black"/>
                <a:cs typeface="Arial Black"/>
              </a:rPr>
              <a:t>cycle.</a:t>
            </a:r>
            <a:endParaRPr sz="1800">
              <a:latin typeface="Arial Black"/>
              <a:cs typeface="Arial Black"/>
            </a:endParaRPr>
          </a:p>
        </p:txBody>
      </p:sp>
      <p:sp>
        <p:nvSpPr>
          <p:cNvPr id="5" name="object 5"/>
          <p:cNvSpPr txBox="1"/>
          <p:nvPr/>
        </p:nvSpPr>
        <p:spPr>
          <a:xfrm>
            <a:off x="4580890" y="1283030"/>
            <a:ext cx="4335780" cy="5380960"/>
          </a:xfrm>
          <a:prstGeom prst="rect">
            <a:avLst/>
          </a:prstGeom>
        </p:spPr>
        <p:txBody>
          <a:bodyPr vert="horz" wrap="square" lIns="0" tIns="12700" rIns="0" bIns="0" rtlCol="0">
            <a:spAutoFit/>
          </a:bodyPr>
          <a:lstStyle/>
          <a:p>
            <a:pPr marL="12700">
              <a:lnSpc>
                <a:spcPct val="100000"/>
              </a:lnSpc>
              <a:spcBef>
                <a:spcPts val="100"/>
              </a:spcBef>
            </a:pPr>
            <a:r>
              <a:rPr sz="2400" u="sng" dirty="0">
                <a:solidFill>
                  <a:srgbClr val="C00000"/>
                </a:solidFill>
                <a:uFill>
                  <a:solidFill>
                    <a:srgbClr val="C00000"/>
                  </a:solidFill>
                </a:uFill>
                <a:latin typeface="Arial Black"/>
                <a:cs typeface="Arial Black"/>
              </a:rPr>
              <a:t>Cyclin</a:t>
            </a:r>
            <a:r>
              <a:rPr sz="2400" u="sng" spc="-45" dirty="0">
                <a:solidFill>
                  <a:srgbClr val="C00000"/>
                </a:solidFill>
                <a:uFill>
                  <a:solidFill>
                    <a:srgbClr val="C00000"/>
                  </a:solidFill>
                </a:uFill>
                <a:latin typeface="Arial Black"/>
                <a:cs typeface="Arial Black"/>
              </a:rPr>
              <a:t> </a:t>
            </a:r>
            <a:r>
              <a:rPr sz="2400" u="sng" dirty="0">
                <a:solidFill>
                  <a:srgbClr val="C00000"/>
                </a:solidFill>
                <a:uFill>
                  <a:solidFill>
                    <a:srgbClr val="C00000"/>
                  </a:solidFill>
                </a:uFill>
                <a:latin typeface="Arial Black"/>
                <a:cs typeface="Arial Black"/>
              </a:rPr>
              <a:t>dependent</a:t>
            </a:r>
            <a:r>
              <a:rPr sz="2400" u="sng" spc="-110" dirty="0">
                <a:solidFill>
                  <a:srgbClr val="C00000"/>
                </a:solidFill>
                <a:uFill>
                  <a:solidFill>
                    <a:srgbClr val="C00000"/>
                  </a:solidFill>
                </a:uFill>
                <a:latin typeface="Arial Black"/>
                <a:cs typeface="Arial Black"/>
              </a:rPr>
              <a:t> </a:t>
            </a:r>
            <a:r>
              <a:rPr sz="2400" u="sng" spc="-10" dirty="0">
                <a:solidFill>
                  <a:srgbClr val="C00000"/>
                </a:solidFill>
                <a:uFill>
                  <a:solidFill>
                    <a:srgbClr val="C00000"/>
                  </a:solidFill>
                </a:uFill>
                <a:latin typeface="Arial Black"/>
                <a:cs typeface="Arial Black"/>
              </a:rPr>
              <a:t>kinases</a:t>
            </a:r>
            <a:endParaRPr sz="2400" dirty="0">
              <a:latin typeface="Arial Black"/>
              <a:cs typeface="Arial Black"/>
            </a:endParaRPr>
          </a:p>
          <a:p>
            <a:pPr marL="12700">
              <a:lnSpc>
                <a:spcPct val="100000"/>
              </a:lnSpc>
              <a:spcBef>
                <a:spcPts val="2260"/>
              </a:spcBef>
            </a:pPr>
            <a:r>
              <a:rPr sz="1800" dirty="0">
                <a:solidFill>
                  <a:srgbClr val="000099"/>
                </a:solidFill>
                <a:latin typeface="Arial Black"/>
                <a:cs typeface="Arial Black"/>
              </a:rPr>
              <a:t>G1 Cdk</a:t>
            </a:r>
            <a:r>
              <a:rPr sz="1800" spc="-20" dirty="0">
                <a:solidFill>
                  <a:srgbClr val="000099"/>
                </a:solidFill>
                <a:latin typeface="Arial Black"/>
                <a:cs typeface="Arial Black"/>
              </a:rPr>
              <a:t> </a:t>
            </a:r>
            <a:r>
              <a:rPr sz="1800" dirty="0">
                <a:solidFill>
                  <a:srgbClr val="000099"/>
                </a:solidFill>
                <a:latin typeface="Arial Black"/>
                <a:cs typeface="Arial Black"/>
              </a:rPr>
              <a:t>(Cdk</a:t>
            </a:r>
            <a:r>
              <a:rPr sz="1800" spc="-20" dirty="0">
                <a:solidFill>
                  <a:srgbClr val="000099"/>
                </a:solidFill>
                <a:latin typeface="Arial Black"/>
                <a:cs typeface="Arial Black"/>
              </a:rPr>
              <a:t> </a:t>
            </a:r>
            <a:r>
              <a:rPr sz="1800" spc="-25" dirty="0">
                <a:solidFill>
                  <a:srgbClr val="000099"/>
                </a:solidFill>
                <a:latin typeface="Arial Black"/>
                <a:cs typeface="Arial Black"/>
              </a:rPr>
              <a:t>4)</a:t>
            </a:r>
            <a:endParaRPr sz="1800" dirty="0">
              <a:latin typeface="Arial Black"/>
              <a:cs typeface="Arial Black"/>
            </a:endParaRPr>
          </a:p>
          <a:p>
            <a:pPr marL="12700">
              <a:lnSpc>
                <a:spcPct val="100000"/>
              </a:lnSpc>
              <a:spcBef>
                <a:spcPts val="2115"/>
              </a:spcBef>
            </a:pPr>
            <a:r>
              <a:rPr sz="1800" spc="-10" dirty="0">
                <a:solidFill>
                  <a:srgbClr val="000099"/>
                </a:solidFill>
                <a:latin typeface="Arial Black"/>
                <a:cs typeface="Arial Black"/>
              </a:rPr>
              <a:t>S-</a:t>
            </a:r>
            <a:r>
              <a:rPr sz="1800" dirty="0">
                <a:solidFill>
                  <a:srgbClr val="000099"/>
                </a:solidFill>
                <a:latin typeface="Arial Black"/>
                <a:cs typeface="Arial Black"/>
              </a:rPr>
              <a:t>phase</a:t>
            </a:r>
            <a:r>
              <a:rPr sz="1800" spc="-15" dirty="0">
                <a:solidFill>
                  <a:srgbClr val="000099"/>
                </a:solidFill>
                <a:latin typeface="Arial Black"/>
                <a:cs typeface="Arial Black"/>
              </a:rPr>
              <a:t> </a:t>
            </a:r>
            <a:r>
              <a:rPr sz="1800" dirty="0">
                <a:solidFill>
                  <a:srgbClr val="000099"/>
                </a:solidFill>
                <a:latin typeface="Arial Black"/>
                <a:cs typeface="Arial Black"/>
              </a:rPr>
              <a:t>Cdk</a:t>
            </a:r>
            <a:r>
              <a:rPr sz="1800" spc="-20" dirty="0">
                <a:solidFill>
                  <a:srgbClr val="000099"/>
                </a:solidFill>
                <a:latin typeface="Arial Black"/>
                <a:cs typeface="Arial Black"/>
              </a:rPr>
              <a:t> </a:t>
            </a:r>
            <a:r>
              <a:rPr sz="1800" dirty="0">
                <a:solidFill>
                  <a:srgbClr val="000099"/>
                </a:solidFill>
                <a:latin typeface="Arial Black"/>
                <a:cs typeface="Arial Black"/>
              </a:rPr>
              <a:t>(Cdk </a:t>
            </a:r>
            <a:r>
              <a:rPr sz="1800" spc="-25" dirty="0">
                <a:solidFill>
                  <a:srgbClr val="000099"/>
                </a:solidFill>
                <a:latin typeface="Arial Black"/>
                <a:cs typeface="Arial Black"/>
              </a:rPr>
              <a:t>2)</a:t>
            </a:r>
            <a:endParaRPr sz="1800" dirty="0">
              <a:latin typeface="Arial Black"/>
              <a:cs typeface="Arial Black"/>
            </a:endParaRPr>
          </a:p>
          <a:p>
            <a:pPr marL="12700">
              <a:lnSpc>
                <a:spcPct val="100000"/>
              </a:lnSpc>
              <a:spcBef>
                <a:spcPts val="2115"/>
              </a:spcBef>
            </a:pPr>
            <a:r>
              <a:rPr sz="1800" spc="-10" dirty="0">
                <a:solidFill>
                  <a:srgbClr val="000099"/>
                </a:solidFill>
                <a:latin typeface="Arial Black"/>
                <a:cs typeface="Arial Black"/>
              </a:rPr>
              <a:t>M-</a:t>
            </a:r>
            <a:r>
              <a:rPr sz="1800" dirty="0">
                <a:solidFill>
                  <a:srgbClr val="000099"/>
                </a:solidFill>
                <a:latin typeface="Arial Black"/>
                <a:cs typeface="Arial Black"/>
              </a:rPr>
              <a:t>phase</a:t>
            </a:r>
            <a:r>
              <a:rPr sz="1800" spc="-10" dirty="0">
                <a:solidFill>
                  <a:srgbClr val="000099"/>
                </a:solidFill>
                <a:latin typeface="Arial Black"/>
                <a:cs typeface="Arial Black"/>
              </a:rPr>
              <a:t> </a:t>
            </a:r>
            <a:r>
              <a:rPr sz="1800" dirty="0">
                <a:solidFill>
                  <a:srgbClr val="000099"/>
                </a:solidFill>
                <a:latin typeface="Arial Black"/>
                <a:cs typeface="Arial Black"/>
              </a:rPr>
              <a:t>Cdk</a:t>
            </a:r>
            <a:r>
              <a:rPr sz="1800" spc="-10" dirty="0">
                <a:solidFill>
                  <a:srgbClr val="000099"/>
                </a:solidFill>
                <a:latin typeface="Arial Black"/>
                <a:cs typeface="Arial Black"/>
              </a:rPr>
              <a:t> </a:t>
            </a:r>
            <a:r>
              <a:rPr sz="1800" dirty="0">
                <a:solidFill>
                  <a:srgbClr val="000099"/>
                </a:solidFill>
                <a:latin typeface="Arial Black"/>
                <a:cs typeface="Arial Black"/>
              </a:rPr>
              <a:t>(Cdk</a:t>
            </a:r>
            <a:r>
              <a:rPr sz="1800" spc="15" dirty="0">
                <a:solidFill>
                  <a:srgbClr val="000099"/>
                </a:solidFill>
                <a:latin typeface="Arial Black"/>
                <a:cs typeface="Arial Black"/>
              </a:rPr>
              <a:t> </a:t>
            </a:r>
            <a:r>
              <a:rPr sz="1800" spc="-25" dirty="0">
                <a:solidFill>
                  <a:srgbClr val="000099"/>
                </a:solidFill>
                <a:latin typeface="Arial Black"/>
                <a:cs typeface="Arial Black"/>
              </a:rPr>
              <a:t>1)</a:t>
            </a:r>
            <a:endParaRPr sz="1800" dirty="0">
              <a:latin typeface="Arial Black"/>
              <a:cs typeface="Arial Black"/>
            </a:endParaRPr>
          </a:p>
          <a:p>
            <a:pPr marL="356870" marR="6985" indent="-344805">
              <a:lnSpc>
                <a:spcPct val="100000"/>
              </a:lnSpc>
              <a:spcBef>
                <a:spcPts val="1370"/>
              </a:spcBef>
              <a:buSzPct val="97222"/>
              <a:buChar char="►"/>
              <a:tabLst>
                <a:tab pos="356870" algn="l"/>
                <a:tab pos="361950" algn="l"/>
              </a:tabLst>
            </a:pPr>
            <a:r>
              <a:rPr sz="1800" dirty="0">
                <a:latin typeface="Arial Black"/>
                <a:cs typeface="Arial Black"/>
              </a:rPr>
              <a:t>	Their</a:t>
            </a:r>
            <a:r>
              <a:rPr sz="1800" spc="335" dirty="0">
                <a:latin typeface="Arial Black"/>
                <a:cs typeface="Arial Black"/>
              </a:rPr>
              <a:t> </a:t>
            </a:r>
            <a:r>
              <a:rPr sz="1800" dirty="0">
                <a:latin typeface="Arial Black"/>
                <a:cs typeface="Arial Black"/>
              </a:rPr>
              <a:t>levels</a:t>
            </a:r>
            <a:r>
              <a:rPr sz="1800" spc="350" dirty="0">
                <a:latin typeface="Arial Black"/>
                <a:cs typeface="Arial Black"/>
              </a:rPr>
              <a:t> </a:t>
            </a:r>
            <a:r>
              <a:rPr sz="1800" dirty="0">
                <a:latin typeface="Arial Black"/>
                <a:cs typeface="Arial Black"/>
              </a:rPr>
              <a:t>in</a:t>
            </a:r>
            <a:r>
              <a:rPr sz="1800" spc="340" dirty="0">
                <a:latin typeface="Arial Black"/>
                <a:cs typeface="Arial Black"/>
              </a:rPr>
              <a:t> </a:t>
            </a:r>
            <a:r>
              <a:rPr sz="1800" dirty="0">
                <a:latin typeface="Arial Black"/>
                <a:cs typeface="Arial Black"/>
              </a:rPr>
              <a:t>the</a:t>
            </a:r>
            <a:r>
              <a:rPr sz="1800" spc="340" dirty="0">
                <a:latin typeface="Arial Black"/>
                <a:cs typeface="Arial Black"/>
              </a:rPr>
              <a:t> </a:t>
            </a:r>
            <a:r>
              <a:rPr sz="1800" dirty="0">
                <a:latin typeface="Arial Black"/>
                <a:cs typeface="Arial Black"/>
              </a:rPr>
              <a:t>cell</a:t>
            </a:r>
            <a:r>
              <a:rPr sz="1800" spc="345" dirty="0">
                <a:latin typeface="Arial Black"/>
                <a:cs typeface="Arial Black"/>
              </a:rPr>
              <a:t> </a:t>
            </a:r>
            <a:r>
              <a:rPr sz="1800" spc="-10" dirty="0">
                <a:latin typeface="Arial Black"/>
                <a:cs typeface="Arial Black"/>
              </a:rPr>
              <a:t>remain stable.</a:t>
            </a:r>
            <a:endParaRPr sz="1800" dirty="0">
              <a:latin typeface="Arial Black"/>
              <a:cs typeface="Arial Black"/>
            </a:endParaRPr>
          </a:p>
          <a:p>
            <a:pPr marL="390525" indent="-377825">
              <a:lnSpc>
                <a:spcPct val="100000"/>
              </a:lnSpc>
              <a:spcBef>
                <a:spcPts val="1035"/>
              </a:spcBef>
              <a:buSzPct val="97222"/>
              <a:buChar char="►"/>
              <a:tabLst>
                <a:tab pos="390525" algn="l"/>
              </a:tabLst>
            </a:pPr>
            <a:r>
              <a:rPr sz="1800" dirty="0">
                <a:latin typeface="Arial Black"/>
                <a:cs typeface="Arial Black"/>
              </a:rPr>
              <a:t>Remain</a:t>
            </a:r>
            <a:r>
              <a:rPr sz="1800" spc="-40" dirty="0">
                <a:latin typeface="Arial Black"/>
                <a:cs typeface="Arial Black"/>
              </a:rPr>
              <a:t> </a:t>
            </a:r>
            <a:r>
              <a:rPr sz="1800" spc="-10" dirty="0">
                <a:latin typeface="Arial Black"/>
                <a:cs typeface="Arial Black"/>
              </a:rPr>
              <a:t>inactive.</a:t>
            </a:r>
            <a:endParaRPr sz="1800" dirty="0">
              <a:latin typeface="Arial Black"/>
              <a:cs typeface="Arial Black"/>
            </a:endParaRPr>
          </a:p>
          <a:p>
            <a:pPr marL="372110" indent="-359410">
              <a:lnSpc>
                <a:spcPct val="100000"/>
              </a:lnSpc>
              <a:spcBef>
                <a:spcPts val="1030"/>
              </a:spcBef>
              <a:buSzPct val="97222"/>
              <a:buChar char="►"/>
              <a:tabLst>
                <a:tab pos="372110" algn="l"/>
                <a:tab pos="1067435" algn="l"/>
                <a:tab pos="1454150" algn="l"/>
                <a:tab pos="1997075" algn="l"/>
                <a:tab pos="3582670" algn="l"/>
              </a:tabLst>
            </a:pPr>
            <a:r>
              <a:rPr sz="1800" spc="-20" dirty="0">
                <a:latin typeface="Arial Black"/>
                <a:cs typeface="Arial Black"/>
              </a:rPr>
              <a:t>Bind</a:t>
            </a:r>
            <a:r>
              <a:rPr sz="1800" dirty="0">
                <a:latin typeface="Arial Black"/>
                <a:cs typeface="Arial Black"/>
              </a:rPr>
              <a:t>	</a:t>
            </a:r>
            <a:r>
              <a:rPr sz="1800" spc="-25" dirty="0">
                <a:latin typeface="Arial Black"/>
                <a:cs typeface="Arial Black"/>
              </a:rPr>
              <a:t>to</a:t>
            </a:r>
            <a:r>
              <a:rPr sz="1800" dirty="0">
                <a:latin typeface="Arial Black"/>
                <a:cs typeface="Arial Black"/>
              </a:rPr>
              <a:t>	</a:t>
            </a:r>
            <a:r>
              <a:rPr sz="1800" spc="-25" dirty="0">
                <a:latin typeface="Arial Black"/>
                <a:cs typeface="Arial Black"/>
              </a:rPr>
              <a:t>the</a:t>
            </a:r>
            <a:r>
              <a:rPr sz="1800" dirty="0">
                <a:latin typeface="Arial Black"/>
                <a:cs typeface="Arial Black"/>
              </a:rPr>
              <a:t>	</a:t>
            </a:r>
            <a:r>
              <a:rPr sz="1800" spc="-10" dirty="0">
                <a:latin typeface="Arial Black"/>
                <a:cs typeface="Arial Black"/>
              </a:rPr>
              <a:t>appropriate</a:t>
            </a:r>
            <a:r>
              <a:rPr sz="1800" dirty="0">
                <a:latin typeface="Arial Black"/>
                <a:cs typeface="Arial Black"/>
              </a:rPr>
              <a:t>	</a:t>
            </a:r>
            <a:r>
              <a:rPr sz="1800" spc="-10" dirty="0">
                <a:latin typeface="Arial Black"/>
                <a:cs typeface="Arial Black"/>
              </a:rPr>
              <a:t>cyclin</a:t>
            </a:r>
            <a:endParaRPr sz="1800" dirty="0">
              <a:latin typeface="Arial Black"/>
              <a:cs typeface="Arial Black"/>
            </a:endParaRPr>
          </a:p>
          <a:p>
            <a:pPr marL="356870">
              <a:lnSpc>
                <a:spcPct val="100000"/>
              </a:lnSpc>
            </a:pPr>
            <a:r>
              <a:rPr sz="1800" dirty="0">
                <a:latin typeface="Arial Black"/>
                <a:cs typeface="Arial Black"/>
              </a:rPr>
              <a:t>in</a:t>
            </a:r>
            <a:r>
              <a:rPr sz="1800" spc="-5" dirty="0">
                <a:latin typeface="Arial Black"/>
                <a:cs typeface="Arial Black"/>
              </a:rPr>
              <a:t> </a:t>
            </a:r>
            <a:r>
              <a:rPr sz="1800" dirty="0">
                <a:latin typeface="Arial Black"/>
                <a:cs typeface="Arial Black"/>
              </a:rPr>
              <a:t>order</a:t>
            </a:r>
            <a:r>
              <a:rPr sz="1800" spc="10" dirty="0">
                <a:latin typeface="Arial Black"/>
                <a:cs typeface="Arial Black"/>
              </a:rPr>
              <a:t> </a:t>
            </a:r>
            <a:r>
              <a:rPr sz="1800" dirty="0">
                <a:latin typeface="Arial Black"/>
                <a:cs typeface="Arial Black"/>
              </a:rPr>
              <a:t>to</a:t>
            </a:r>
            <a:r>
              <a:rPr sz="1800" spc="-10" dirty="0">
                <a:latin typeface="Arial Black"/>
                <a:cs typeface="Arial Black"/>
              </a:rPr>
              <a:t> </a:t>
            </a:r>
            <a:r>
              <a:rPr sz="1800" dirty="0">
                <a:latin typeface="Arial Black"/>
                <a:cs typeface="Arial Black"/>
              </a:rPr>
              <a:t>be</a:t>
            </a:r>
            <a:r>
              <a:rPr sz="1800" spc="-5" dirty="0">
                <a:latin typeface="Arial Black"/>
                <a:cs typeface="Arial Black"/>
              </a:rPr>
              <a:t> </a:t>
            </a:r>
            <a:r>
              <a:rPr sz="1800" spc="-10" dirty="0">
                <a:latin typeface="Arial Black"/>
                <a:cs typeface="Arial Black"/>
              </a:rPr>
              <a:t>activated.</a:t>
            </a:r>
            <a:endParaRPr sz="1800" dirty="0">
              <a:latin typeface="Arial Black"/>
              <a:cs typeface="Arial Black"/>
            </a:endParaRPr>
          </a:p>
          <a:p>
            <a:pPr marL="236854" marR="5080" indent="-233045" algn="just">
              <a:lnSpc>
                <a:spcPct val="100000"/>
              </a:lnSpc>
              <a:spcBef>
                <a:spcPts val="1035"/>
              </a:spcBef>
              <a:buSzPct val="97222"/>
              <a:buChar char="►"/>
              <a:tabLst>
                <a:tab pos="238125" algn="l"/>
              </a:tabLst>
            </a:pPr>
            <a:r>
              <a:rPr sz="1800" dirty="0">
                <a:latin typeface="Arial Black"/>
                <a:cs typeface="Arial Black"/>
              </a:rPr>
              <a:t>Their</a:t>
            </a:r>
            <a:r>
              <a:rPr sz="1800" spc="390" dirty="0">
                <a:latin typeface="Arial Black"/>
                <a:cs typeface="Arial Black"/>
              </a:rPr>
              <a:t>  </a:t>
            </a:r>
            <a:r>
              <a:rPr sz="1800" dirty="0">
                <a:latin typeface="Arial Black"/>
                <a:cs typeface="Arial Black"/>
              </a:rPr>
              <a:t>function</a:t>
            </a:r>
            <a:r>
              <a:rPr sz="1800" spc="390" dirty="0">
                <a:latin typeface="Arial Black"/>
                <a:cs typeface="Arial Black"/>
              </a:rPr>
              <a:t>  </a:t>
            </a:r>
            <a:r>
              <a:rPr sz="1800" dirty="0">
                <a:latin typeface="Arial Black"/>
                <a:cs typeface="Arial Black"/>
              </a:rPr>
              <a:t>is</a:t>
            </a:r>
            <a:r>
              <a:rPr sz="1800" spc="395" dirty="0">
                <a:latin typeface="Arial Black"/>
                <a:cs typeface="Arial Black"/>
              </a:rPr>
              <a:t>  </a:t>
            </a:r>
            <a:r>
              <a:rPr sz="1800" dirty="0">
                <a:latin typeface="Arial Black"/>
                <a:cs typeface="Arial Black"/>
              </a:rPr>
              <a:t>to</a:t>
            </a:r>
            <a:r>
              <a:rPr sz="1800" spc="390" dirty="0">
                <a:latin typeface="Arial Black"/>
                <a:cs typeface="Arial Black"/>
              </a:rPr>
              <a:t>  </a:t>
            </a:r>
            <a:r>
              <a:rPr sz="1800" spc="-10" dirty="0">
                <a:latin typeface="Arial Black"/>
                <a:cs typeface="Arial Black"/>
              </a:rPr>
              <a:t>provide 	</a:t>
            </a:r>
            <a:r>
              <a:rPr sz="1800" dirty="0">
                <a:latin typeface="Arial Black"/>
                <a:cs typeface="Arial Black"/>
              </a:rPr>
              <a:t>phosphate</a:t>
            </a:r>
            <a:r>
              <a:rPr sz="1800" spc="165" dirty="0">
                <a:latin typeface="Arial Black"/>
                <a:cs typeface="Arial Black"/>
              </a:rPr>
              <a:t>   </a:t>
            </a:r>
            <a:r>
              <a:rPr sz="1800" dirty="0">
                <a:latin typeface="Arial Black"/>
                <a:cs typeface="Arial Black"/>
              </a:rPr>
              <a:t>gr</a:t>
            </a:r>
            <a:r>
              <a:rPr lang="en-US" sz="1800" dirty="0">
                <a:latin typeface="Arial Black"/>
                <a:cs typeface="Arial Black"/>
              </a:rPr>
              <a:t>oup</a:t>
            </a:r>
            <a:r>
              <a:rPr sz="1800" spc="170" dirty="0">
                <a:latin typeface="Arial Black"/>
                <a:cs typeface="Arial Black"/>
              </a:rPr>
              <a:t>   </a:t>
            </a:r>
            <a:r>
              <a:rPr sz="1800" dirty="0">
                <a:latin typeface="Arial Black"/>
                <a:cs typeface="Arial Black"/>
              </a:rPr>
              <a:t>to</a:t>
            </a:r>
            <a:r>
              <a:rPr sz="1800" spc="165" dirty="0">
                <a:latin typeface="Arial Black"/>
                <a:cs typeface="Arial Black"/>
              </a:rPr>
              <a:t>   </a:t>
            </a:r>
            <a:r>
              <a:rPr sz="1800" dirty="0">
                <a:latin typeface="Arial Black"/>
                <a:cs typeface="Arial Black"/>
              </a:rPr>
              <a:t>a</a:t>
            </a:r>
            <a:r>
              <a:rPr sz="1800" spc="175" dirty="0">
                <a:latin typeface="Arial Black"/>
                <a:cs typeface="Arial Black"/>
              </a:rPr>
              <a:t>   </a:t>
            </a:r>
            <a:r>
              <a:rPr sz="1800" dirty="0">
                <a:latin typeface="Arial Black"/>
                <a:cs typeface="Arial Black"/>
              </a:rPr>
              <a:t>n</a:t>
            </a:r>
            <a:r>
              <a:rPr lang="en-US" sz="1800" dirty="0">
                <a:latin typeface="Arial Black"/>
                <a:cs typeface="Arial Black"/>
              </a:rPr>
              <a:t>umber</a:t>
            </a:r>
            <a:r>
              <a:rPr sz="1800" spc="170" dirty="0">
                <a:latin typeface="Arial Black"/>
                <a:cs typeface="Arial Black"/>
              </a:rPr>
              <a:t>   </a:t>
            </a:r>
            <a:r>
              <a:rPr sz="1800" spc="-25" dirty="0">
                <a:latin typeface="Arial Black"/>
                <a:cs typeface="Arial Black"/>
              </a:rPr>
              <a:t>of 	</a:t>
            </a:r>
            <a:r>
              <a:rPr sz="1800" dirty="0">
                <a:latin typeface="Arial Black"/>
                <a:cs typeface="Arial Black"/>
              </a:rPr>
              <a:t>proteins</a:t>
            </a:r>
            <a:r>
              <a:rPr sz="1800" spc="340" dirty="0">
                <a:latin typeface="Arial Black"/>
                <a:cs typeface="Arial Black"/>
              </a:rPr>
              <a:t> </a:t>
            </a:r>
            <a:r>
              <a:rPr sz="1800" dirty="0">
                <a:latin typeface="Arial Black"/>
                <a:cs typeface="Arial Black"/>
              </a:rPr>
              <a:t>that</a:t>
            </a:r>
            <a:r>
              <a:rPr sz="1800" spc="325" dirty="0">
                <a:latin typeface="Arial Black"/>
                <a:cs typeface="Arial Black"/>
              </a:rPr>
              <a:t> </a:t>
            </a:r>
            <a:r>
              <a:rPr sz="1800" dirty="0">
                <a:latin typeface="Arial Black"/>
                <a:cs typeface="Arial Black"/>
              </a:rPr>
              <a:t>control</a:t>
            </a:r>
            <a:r>
              <a:rPr sz="1800" spc="340" dirty="0">
                <a:latin typeface="Arial Black"/>
                <a:cs typeface="Arial Black"/>
              </a:rPr>
              <a:t> </a:t>
            </a:r>
            <a:r>
              <a:rPr sz="1800" spc="-10" dirty="0">
                <a:latin typeface="Arial Black"/>
                <a:cs typeface="Arial Black"/>
              </a:rPr>
              <a:t>processes 	</a:t>
            </a:r>
            <a:r>
              <a:rPr sz="1800" dirty="0">
                <a:latin typeface="Arial Black"/>
                <a:cs typeface="Arial Black"/>
              </a:rPr>
              <a:t>in</a:t>
            </a:r>
            <a:r>
              <a:rPr sz="1800" spc="-5" dirty="0">
                <a:latin typeface="Arial Black"/>
                <a:cs typeface="Arial Black"/>
              </a:rPr>
              <a:t> </a:t>
            </a:r>
            <a:r>
              <a:rPr sz="1800" dirty="0">
                <a:latin typeface="Arial Black"/>
                <a:cs typeface="Arial Black"/>
              </a:rPr>
              <a:t>the</a:t>
            </a:r>
            <a:r>
              <a:rPr sz="1800" spc="-10" dirty="0">
                <a:latin typeface="Arial Black"/>
                <a:cs typeface="Arial Black"/>
              </a:rPr>
              <a:t> </a:t>
            </a:r>
            <a:r>
              <a:rPr sz="1800" dirty="0">
                <a:latin typeface="Arial Black"/>
                <a:cs typeface="Arial Black"/>
              </a:rPr>
              <a:t>cell </a:t>
            </a:r>
            <a:r>
              <a:rPr sz="1800" spc="-10" dirty="0">
                <a:latin typeface="Arial Black"/>
                <a:cs typeface="Arial Black"/>
              </a:rPr>
              <a:t>cycle.</a:t>
            </a:r>
            <a:endParaRPr sz="1800" dirty="0">
              <a:latin typeface="Arial Black"/>
              <a:cs typeface="Arial Black"/>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1405889" y="322021"/>
            <a:ext cx="6790055" cy="574675"/>
          </a:xfrm>
          <a:prstGeom prst="rect">
            <a:avLst/>
          </a:prstGeom>
        </p:spPr>
        <p:txBody>
          <a:bodyPr vert="horz" wrap="square" lIns="0" tIns="12700" rIns="0" bIns="0" rtlCol="0">
            <a:spAutoFit/>
          </a:bodyPr>
          <a:lstStyle/>
          <a:p>
            <a:pPr marL="12700">
              <a:lnSpc>
                <a:spcPct val="100000"/>
              </a:lnSpc>
              <a:spcBef>
                <a:spcPts val="100"/>
              </a:spcBef>
            </a:pPr>
            <a:r>
              <a:rPr spc="-35" dirty="0"/>
              <a:t>REGULATORY</a:t>
            </a:r>
            <a:r>
              <a:rPr spc="-215" dirty="0"/>
              <a:t> </a:t>
            </a:r>
            <a:r>
              <a:rPr spc="-10" dirty="0"/>
              <a:t>MOLECULES</a:t>
            </a:r>
          </a:p>
        </p:txBody>
      </p:sp>
      <p:sp>
        <p:nvSpPr>
          <p:cNvPr id="4" name="object 4"/>
          <p:cNvSpPr txBox="1"/>
          <p:nvPr/>
        </p:nvSpPr>
        <p:spPr>
          <a:xfrm>
            <a:off x="293319" y="1304290"/>
            <a:ext cx="8453755" cy="574675"/>
          </a:xfrm>
          <a:prstGeom prst="rect">
            <a:avLst/>
          </a:prstGeom>
        </p:spPr>
        <p:txBody>
          <a:bodyPr vert="horz" wrap="square" lIns="0" tIns="12700" rIns="0" bIns="0" rtlCol="0">
            <a:spAutoFit/>
          </a:bodyPr>
          <a:lstStyle/>
          <a:p>
            <a:pPr marL="1091565" marR="5080" indent="-1079500">
              <a:lnSpc>
                <a:spcPct val="100000"/>
              </a:lnSpc>
              <a:spcBef>
                <a:spcPts val="100"/>
              </a:spcBef>
            </a:pPr>
            <a:r>
              <a:rPr sz="1800" dirty="0">
                <a:solidFill>
                  <a:srgbClr val="4E3A2F"/>
                </a:solidFill>
                <a:latin typeface="Arial Black"/>
                <a:cs typeface="Arial Black"/>
              </a:rPr>
              <a:t>Table</a:t>
            </a:r>
            <a:r>
              <a:rPr sz="1800" spc="-55" dirty="0">
                <a:solidFill>
                  <a:srgbClr val="4E3A2F"/>
                </a:solidFill>
                <a:latin typeface="Arial Black"/>
                <a:cs typeface="Arial Black"/>
              </a:rPr>
              <a:t> </a:t>
            </a:r>
            <a:r>
              <a:rPr sz="1800" dirty="0">
                <a:solidFill>
                  <a:srgbClr val="4E3A2F"/>
                </a:solidFill>
                <a:latin typeface="Arial Black"/>
                <a:cs typeface="Arial Black"/>
              </a:rPr>
              <a:t>1:</a:t>
            </a:r>
            <a:r>
              <a:rPr sz="1800" spc="-55" dirty="0">
                <a:solidFill>
                  <a:srgbClr val="4E3A2F"/>
                </a:solidFill>
                <a:latin typeface="Arial Black"/>
                <a:cs typeface="Arial Black"/>
              </a:rPr>
              <a:t> </a:t>
            </a:r>
            <a:r>
              <a:rPr sz="1800" dirty="0">
                <a:solidFill>
                  <a:srgbClr val="4E3A2F"/>
                </a:solidFill>
                <a:latin typeface="Arial Black"/>
                <a:cs typeface="Arial Black"/>
              </a:rPr>
              <a:t>Cyclin</a:t>
            </a:r>
            <a:r>
              <a:rPr sz="1800" spc="-40" dirty="0">
                <a:solidFill>
                  <a:srgbClr val="4E3A2F"/>
                </a:solidFill>
                <a:latin typeface="Arial Black"/>
                <a:cs typeface="Arial Black"/>
              </a:rPr>
              <a:t> </a:t>
            </a:r>
            <a:r>
              <a:rPr sz="1800" dirty="0">
                <a:solidFill>
                  <a:srgbClr val="4E3A2F"/>
                </a:solidFill>
                <a:latin typeface="Arial Black"/>
                <a:cs typeface="Arial Black"/>
              </a:rPr>
              <a:t>–</a:t>
            </a:r>
            <a:r>
              <a:rPr sz="1800" spc="-40" dirty="0">
                <a:solidFill>
                  <a:srgbClr val="4E3A2F"/>
                </a:solidFill>
                <a:latin typeface="Arial Black"/>
                <a:cs typeface="Arial Black"/>
              </a:rPr>
              <a:t> </a:t>
            </a:r>
            <a:r>
              <a:rPr sz="1800" dirty="0">
                <a:solidFill>
                  <a:srgbClr val="4E3A2F"/>
                </a:solidFill>
                <a:latin typeface="Arial Black"/>
                <a:cs typeface="Arial Black"/>
              </a:rPr>
              <a:t>Cyclin</a:t>
            </a:r>
            <a:r>
              <a:rPr sz="1800" spc="-70" dirty="0">
                <a:solidFill>
                  <a:srgbClr val="4E3A2F"/>
                </a:solidFill>
                <a:latin typeface="Arial Black"/>
                <a:cs typeface="Arial Black"/>
              </a:rPr>
              <a:t> </a:t>
            </a:r>
            <a:r>
              <a:rPr sz="1800" dirty="0">
                <a:solidFill>
                  <a:srgbClr val="4E3A2F"/>
                </a:solidFill>
                <a:latin typeface="Arial Black"/>
                <a:cs typeface="Arial Black"/>
              </a:rPr>
              <a:t>dependent</a:t>
            </a:r>
            <a:r>
              <a:rPr sz="1800" spc="-40" dirty="0">
                <a:solidFill>
                  <a:srgbClr val="4E3A2F"/>
                </a:solidFill>
                <a:latin typeface="Arial Black"/>
                <a:cs typeface="Arial Black"/>
              </a:rPr>
              <a:t> </a:t>
            </a:r>
            <a:r>
              <a:rPr sz="1800" dirty="0">
                <a:solidFill>
                  <a:srgbClr val="4E3A2F"/>
                </a:solidFill>
                <a:latin typeface="Arial Black"/>
                <a:cs typeface="Arial Black"/>
              </a:rPr>
              <a:t>kinases</a:t>
            </a:r>
            <a:r>
              <a:rPr sz="1800" spc="-70" dirty="0">
                <a:solidFill>
                  <a:srgbClr val="4E3A2F"/>
                </a:solidFill>
                <a:latin typeface="Arial Black"/>
                <a:cs typeface="Arial Black"/>
              </a:rPr>
              <a:t> </a:t>
            </a:r>
            <a:r>
              <a:rPr sz="1800" dirty="0">
                <a:solidFill>
                  <a:srgbClr val="4E3A2F"/>
                </a:solidFill>
                <a:latin typeface="Arial Black"/>
                <a:cs typeface="Arial Black"/>
              </a:rPr>
              <a:t>(Cdk)</a:t>
            </a:r>
            <a:r>
              <a:rPr sz="1800" spc="-35" dirty="0">
                <a:solidFill>
                  <a:srgbClr val="4E3A2F"/>
                </a:solidFill>
                <a:latin typeface="Arial Black"/>
                <a:cs typeface="Arial Black"/>
              </a:rPr>
              <a:t> </a:t>
            </a:r>
            <a:r>
              <a:rPr sz="1800" dirty="0">
                <a:solidFill>
                  <a:srgbClr val="4E3A2F"/>
                </a:solidFill>
                <a:latin typeface="Arial Black"/>
                <a:cs typeface="Arial Black"/>
              </a:rPr>
              <a:t>complexes</a:t>
            </a:r>
            <a:r>
              <a:rPr sz="1800" spc="-50" dirty="0">
                <a:solidFill>
                  <a:srgbClr val="4E3A2F"/>
                </a:solidFill>
                <a:latin typeface="Arial Black"/>
                <a:cs typeface="Arial Black"/>
              </a:rPr>
              <a:t> </a:t>
            </a:r>
            <a:r>
              <a:rPr sz="1800" spc="-10" dirty="0">
                <a:solidFill>
                  <a:srgbClr val="4E3A2F"/>
                </a:solidFill>
                <a:latin typeface="Arial Black"/>
                <a:cs typeface="Arial Black"/>
              </a:rPr>
              <a:t>formed </a:t>
            </a:r>
            <a:r>
              <a:rPr sz="1800" dirty="0">
                <a:solidFill>
                  <a:srgbClr val="4E3A2F"/>
                </a:solidFill>
                <a:latin typeface="Arial Black"/>
                <a:cs typeface="Arial Black"/>
              </a:rPr>
              <a:t>during</a:t>
            </a:r>
            <a:r>
              <a:rPr sz="1800" spc="-35" dirty="0">
                <a:solidFill>
                  <a:srgbClr val="4E3A2F"/>
                </a:solidFill>
                <a:latin typeface="Arial Black"/>
                <a:cs typeface="Arial Black"/>
              </a:rPr>
              <a:t> </a:t>
            </a:r>
            <a:r>
              <a:rPr sz="1800" dirty="0">
                <a:solidFill>
                  <a:srgbClr val="4E3A2F"/>
                </a:solidFill>
                <a:latin typeface="Arial Black"/>
                <a:cs typeface="Arial Black"/>
              </a:rPr>
              <a:t>cell</a:t>
            </a:r>
            <a:r>
              <a:rPr sz="1800" spc="-35" dirty="0">
                <a:solidFill>
                  <a:srgbClr val="4E3A2F"/>
                </a:solidFill>
                <a:latin typeface="Arial Black"/>
                <a:cs typeface="Arial Black"/>
              </a:rPr>
              <a:t> </a:t>
            </a:r>
            <a:r>
              <a:rPr sz="1800" dirty="0">
                <a:solidFill>
                  <a:srgbClr val="4E3A2F"/>
                </a:solidFill>
                <a:latin typeface="Arial Black"/>
                <a:cs typeface="Arial Black"/>
              </a:rPr>
              <a:t>cycle</a:t>
            </a:r>
            <a:r>
              <a:rPr sz="1800" spc="-30" dirty="0">
                <a:solidFill>
                  <a:srgbClr val="4E3A2F"/>
                </a:solidFill>
                <a:latin typeface="Arial Black"/>
                <a:cs typeface="Arial Black"/>
              </a:rPr>
              <a:t> </a:t>
            </a:r>
            <a:r>
              <a:rPr sz="1800" dirty="0">
                <a:solidFill>
                  <a:srgbClr val="4E3A2F"/>
                </a:solidFill>
                <a:latin typeface="Arial Black"/>
                <a:cs typeface="Arial Black"/>
              </a:rPr>
              <a:t>reguation</a:t>
            </a:r>
            <a:r>
              <a:rPr sz="1800" spc="-35" dirty="0">
                <a:solidFill>
                  <a:srgbClr val="4E3A2F"/>
                </a:solidFill>
                <a:latin typeface="Arial Black"/>
                <a:cs typeface="Arial Black"/>
              </a:rPr>
              <a:t> </a:t>
            </a:r>
            <a:r>
              <a:rPr sz="1800" dirty="0">
                <a:solidFill>
                  <a:srgbClr val="4E3A2F"/>
                </a:solidFill>
                <a:latin typeface="Arial Black"/>
                <a:cs typeface="Arial Black"/>
              </a:rPr>
              <a:t>and</a:t>
            </a:r>
            <a:r>
              <a:rPr sz="1800" spc="-30" dirty="0">
                <a:solidFill>
                  <a:srgbClr val="4E3A2F"/>
                </a:solidFill>
                <a:latin typeface="Arial Black"/>
                <a:cs typeface="Arial Black"/>
              </a:rPr>
              <a:t> </a:t>
            </a:r>
            <a:r>
              <a:rPr sz="1800" dirty="0">
                <a:solidFill>
                  <a:srgbClr val="4E3A2F"/>
                </a:solidFill>
                <a:latin typeface="Arial Black"/>
                <a:cs typeface="Arial Black"/>
              </a:rPr>
              <a:t>their</a:t>
            </a:r>
            <a:r>
              <a:rPr sz="1800" spc="-15" dirty="0">
                <a:solidFill>
                  <a:srgbClr val="4E3A2F"/>
                </a:solidFill>
                <a:latin typeface="Arial Black"/>
                <a:cs typeface="Arial Black"/>
              </a:rPr>
              <a:t> </a:t>
            </a:r>
            <a:r>
              <a:rPr sz="1800" spc="-10" dirty="0">
                <a:solidFill>
                  <a:srgbClr val="4E3A2F"/>
                </a:solidFill>
                <a:latin typeface="Arial Black"/>
                <a:cs typeface="Arial Black"/>
              </a:rPr>
              <a:t>functions</a:t>
            </a:r>
            <a:endParaRPr sz="1800">
              <a:latin typeface="Arial Black"/>
              <a:cs typeface="Arial Black"/>
            </a:endParaRPr>
          </a:p>
        </p:txBody>
      </p:sp>
      <p:sp>
        <p:nvSpPr>
          <p:cNvPr id="5" name="object 5"/>
          <p:cNvSpPr/>
          <p:nvPr/>
        </p:nvSpPr>
        <p:spPr>
          <a:xfrm>
            <a:off x="0" y="5892126"/>
            <a:ext cx="9144000" cy="966469"/>
          </a:xfrm>
          <a:custGeom>
            <a:avLst/>
            <a:gdLst/>
            <a:ahLst/>
            <a:cxnLst/>
            <a:rect l="l" t="t" r="r" b="b"/>
            <a:pathLst>
              <a:path w="9144000" h="966470">
                <a:moveTo>
                  <a:pt x="3286061" y="0"/>
                </a:moveTo>
                <a:lnTo>
                  <a:pt x="2357069" y="0"/>
                </a:lnTo>
                <a:lnTo>
                  <a:pt x="999947" y="0"/>
                </a:lnTo>
                <a:lnTo>
                  <a:pt x="0" y="0"/>
                </a:lnTo>
                <a:lnTo>
                  <a:pt x="0" y="965873"/>
                </a:lnTo>
                <a:lnTo>
                  <a:pt x="999947" y="965873"/>
                </a:lnTo>
                <a:lnTo>
                  <a:pt x="2356993" y="965873"/>
                </a:lnTo>
                <a:lnTo>
                  <a:pt x="3286061" y="965873"/>
                </a:lnTo>
                <a:lnTo>
                  <a:pt x="3286061" y="0"/>
                </a:lnTo>
                <a:close/>
              </a:path>
              <a:path w="9144000" h="966470">
                <a:moveTo>
                  <a:pt x="9144000" y="0"/>
                </a:moveTo>
                <a:lnTo>
                  <a:pt x="5715000" y="0"/>
                </a:lnTo>
                <a:lnTo>
                  <a:pt x="3286125" y="0"/>
                </a:lnTo>
                <a:lnTo>
                  <a:pt x="3286125" y="965873"/>
                </a:lnTo>
                <a:lnTo>
                  <a:pt x="5715000" y="965873"/>
                </a:lnTo>
                <a:lnTo>
                  <a:pt x="9144000" y="965873"/>
                </a:lnTo>
                <a:lnTo>
                  <a:pt x="9144000" y="0"/>
                </a:lnTo>
                <a:close/>
              </a:path>
            </a:pathLst>
          </a:custGeom>
          <a:solidFill>
            <a:srgbClr val="F8DFCD"/>
          </a:solidFill>
        </p:spPr>
        <p:txBody>
          <a:bodyPr wrap="square" lIns="0" tIns="0" rIns="0" bIns="0" rtlCol="0"/>
          <a:lstStyle/>
          <a:p>
            <a:endParaRPr/>
          </a:p>
        </p:txBody>
      </p:sp>
      <p:graphicFrame>
        <p:nvGraphicFramePr>
          <p:cNvPr id="6" name="object 6"/>
          <p:cNvGraphicFramePr>
            <a:graphicFrameLocks noGrp="1"/>
          </p:cNvGraphicFramePr>
          <p:nvPr>
            <p:extLst>
              <p:ext uri="{D42A27DB-BD31-4B8C-83A1-F6EECF244321}">
                <p14:modId xmlns:p14="http://schemas.microsoft.com/office/powerpoint/2010/main" val="2564854695"/>
              </p:ext>
            </p:extLst>
          </p:nvPr>
        </p:nvGraphicFramePr>
        <p:xfrm>
          <a:off x="0" y="2171700"/>
          <a:ext cx="9137650" cy="4893945"/>
        </p:xfrm>
        <a:graphic>
          <a:graphicData uri="http://schemas.openxmlformats.org/drawingml/2006/table">
            <a:tbl>
              <a:tblPr firstRow="1" bandRow="1">
                <a:tableStyleId>{2D5ABB26-0587-4C30-8999-92F81FD0307C}</a:tableStyleId>
              </a:tblPr>
              <a:tblGrid>
                <a:gridCol w="996950">
                  <a:extLst>
                    <a:ext uri="{9D8B030D-6E8A-4147-A177-3AD203B41FA5}">
                      <a16:colId xmlns:a16="http://schemas.microsoft.com/office/drawing/2014/main" val="20000"/>
                    </a:ext>
                  </a:extLst>
                </a:gridCol>
                <a:gridCol w="1356995">
                  <a:extLst>
                    <a:ext uri="{9D8B030D-6E8A-4147-A177-3AD203B41FA5}">
                      <a16:colId xmlns:a16="http://schemas.microsoft.com/office/drawing/2014/main" val="20001"/>
                    </a:ext>
                  </a:extLst>
                </a:gridCol>
                <a:gridCol w="929005">
                  <a:extLst>
                    <a:ext uri="{9D8B030D-6E8A-4147-A177-3AD203B41FA5}">
                      <a16:colId xmlns:a16="http://schemas.microsoft.com/office/drawing/2014/main" val="20002"/>
                    </a:ext>
                  </a:extLst>
                </a:gridCol>
                <a:gridCol w="2428875">
                  <a:extLst>
                    <a:ext uri="{9D8B030D-6E8A-4147-A177-3AD203B41FA5}">
                      <a16:colId xmlns:a16="http://schemas.microsoft.com/office/drawing/2014/main" val="20003"/>
                    </a:ext>
                  </a:extLst>
                </a:gridCol>
                <a:gridCol w="3425825">
                  <a:extLst>
                    <a:ext uri="{9D8B030D-6E8A-4147-A177-3AD203B41FA5}">
                      <a16:colId xmlns:a16="http://schemas.microsoft.com/office/drawing/2014/main" val="20004"/>
                    </a:ext>
                  </a:extLst>
                </a:gridCol>
              </a:tblGrid>
              <a:tr h="1407795">
                <a:tc>
                  <a:txBody>
                    <a:bodyPr/>
                    <a:lstStyle/>
                    <a:p>
                      <a:pPr marL="100965" marR="98425" indent="15240" algn="just">
                        <a:lnSpc>
                          <a:spcPct val="100000"/>
                        </a:lnSpc>
                        <a:spcBef>
                          <a:spcPts val="250"/>
                        </a:spcBef>
                      </a:pPr>
                      <a:r>
                        <a:rPr sz="1800" spc="-10" dirty="0">
                          <a:latin typeface="Arial Black"/>
                          <a:cs typeface="Arial Black"/>
                        </a:rPr>
                        <a:t>Phase </a:t>
                      </a:r>
                      <a:r>
                        <a:rPr sz="1800" dirty="0">
                          <a:latin typeface="Arial Black"/>
                          <a:cs typeface="Arial Black"/>
                        </a:rPr>
                        <a:t>of</a:t>
                      </a:r>
                      <a:r>
                        <a:rPr sz="1800" spc="105" dirty="0">
                          <a:latin typeface="Arial Black"/>
                          <a:cs typeface="Arial Black"/>
                        </a:rPr>
                        <a:t> </a:t>
                      </a:r>
                      <a:r>
                        <a:rPr sz="1800" spc="-20" dirty="0">
                          <a:latin typeface="Arial Black"/>
                          <a:cs typeface="Arial Black"/>
                        </a:rPr>
                        <a:t>cell </a:t>
                      </a:r>
                      <a:r>
                        <a:rPr sz="1800" spc="-10" dirty="0">
                          <a:latin typeface="Arial Black"/>
                          <a:cs typeface="Arial Black"/>
                        </a:rPr>
                        <a:t>cycle</a:t>
                      </a:r>
                      <a:endParaRPr sz="1800">
                        <a:latin typeface="Arial Black"/>
                        <a:cs typeface="Arial Black"/>
                      </a:endParaRPr>
                    </a:p>
                  </a:txBody>
                  <a:tcPr marL="0" marR="0" marT="31750" marB="0">
                    <a:lnL w="635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EFA12D"/>
                    </a:solidFill>
                  </a:tcPr>
                </a:tc>
                <a:tc>
                  <a:txBody>
                    <a:bodyPr/>
                    <a:lstStyle/>
                    <a:p>
                      <a:pPr marL="1270" algn="ctr">
                        <a:lnSpc>
                          <a:spcPct val="100000"/>
                        </a:lnSpc>
                        <a:spcBef>
                          <a:spcPts val="250"/>
                        </a:spcBef>
                      </a:pPr>
                      <a:r>
                        <a:rPr sz="1800" spc="-10" dirty="0">
                          <a:latin typeface="Arial Black"/>
                          <a:cs typeface="Arial Black"/>
                        </a:rPr>
                        <a:t>Cyclin</a:t>
                      </a:r>
                      <a:endParaRPr sz="1800">
                        <a:latin typeface="Arial Black"/>
                        <a:cs typeface="Arial Black"/>
                      </a:endParaRPr>
                    </a:p>
                  </a:txBody>
                  <a:tcPr marL="0" marR="0" marT="3175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EFA12D"/>
                    </a:solidFill>
                  </a:tcPr>
                </a:tc>
                <a:tc>
                  <a:txBody>
                    <a:bodyPr/>
                    <a:lstStyle/>
                    <a:p>
                      <a:pPr algn="ctr">
                        <a:lnSpc>
                          <a:spcPct val="100000"/>
                        </a:lnSpc>
                        <a:spcBef>
                          <a:spcPts val="250"/>
                        </a:spcBef>
                      </a:pPr>
                      <a:r>
                        <a:rPr sz="1800" spc="-25" dirty="0">
                          <a:latin typeface="Arial Black"/>
                          <a:cs typeface="Arial Black"/>
                        </a:rPr>
                        <a:t>Cdk</a:t>
                      </a:r>
                      <a:endParaRPr sz="1800">
                        <a:latin typeface="Arial Black"/>
                        <a:cs typeface="Arial Black"/>
                      </a:endParaRPr>
                    </a:p>
                  </a:txBody>
                  <a:tcPr marL="0" marR="0" marT="3175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EFA12D"/>
                    </a:solidFill>
                  </a:tcPr>
                </a:tc>
                <a:tc>
                  <a:txBody>
                    <a:bodyPr/>
                    <a:lstStyle/>
                    <a:p>
                      <a:pPr marL="757555" marR="544195" indent="-204470">
                        <a:lnSpc>
                          <a:spcPct val="100000"/>
                        </a:lnSpc>
                        <a:spcBef>
                          <a:spcPts val="250"/>
                        </a:spcBef>
                      </a:pPr>
                      <a:r>
                        <a:rPr sz="1800" spc="-25" dirty="0">
                          <a:latin typeface="Arial Black"/>
                          <a:cs typeface="Arial Black"/>
                        </a:rPr>
                        <a:t>Cyclin-Cdk </a:t>
                      </a:r>
                      <a:r>
                        <a:rPr sz="1800" spc="-10" dirty="0">
                          <a:latin typeface="Arial Black"/>
                          <a:cs typeface="Arial Black"/>
                        </a:rPr>
                        <a:t>complx</a:t>
                      </a:r>
                      <a:endParaRPr sz="1800">
                        <a:latin typeface="Arial Black"/>
                        <a:cs typeface="Arial Black"/>
                      </a:endParaRPr>
                    </a:p>
                  </a:txBody>
                  <a:tcPr marL="0" marR="0" marT="3175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EFA12D"/>
                    </a:solidFill>
                  </a:tcPr>
                </a:tc>
                <a:tc>
                  <a:txBody>
                    <a:bodyPr/>
                    <a:lstStyle/>
                    <a:p>
                      <a:pPr marL="6350" algn="ctr">
                        <a:lnSpc>
                          <a:spcPct val="100000"/>
                        </a:lnSpc>
                        <a:spcBef>
                          <a:spcPts val="250"/>
                        </a:spcBef>
                      </a:pPr>
                      <a:r>
                        <a:rPr sz="1800" spc="-10" dirty="0">
                          <a:latin typeface="Arial Black"/>
                          <a:cs typeface="Arial Black"/>
                        </a:rPr>
                        <a:t>Function</a:t>
                      </a:r>
                      <a:endParaRPr sz="1800">
                        <a:latin typeface="Arial Black"/>
                        <a:cs typeface="Arial Black"/>
                      </a:endParaRPr>
                    </a:p>
                  </a:txBody>
                  <a:tcPr marL="0" marR="0" marT="31750" marB="0">
                    <a:lnL w="12700">
                      <a:solidFill>
                        <a:srgbClr val="FFFFFF"/>
                      </a:solidFill>
                      <a:prstDash val="solid"/>
                    </a:lnL>
                    <a:lnR w="6350">
                      <a:solidFill>
                        <a:srgbClr val="FFFFFF"/>
                      </a:solidFill>
                      <a:prstDash val="solid"/>
                    </a:lnR>
                    <a:lnT w="12700">
                      <a:solidFill>
                        <a:srgbClr val="FFFFFF"/>
                      </a:solidFill>
                      <a:prstDash val="solid"/>
                    </a:lnT>
                    <a:lnB w="38100">
                      <a:solidFill>
                        <a:srgbClr val="FFFFFF"/>
                      </a:solidFill>
                      <a:prstDash val="solid"/>
                    </a:lnB>
                    <a:solidFill>
                      <a:srgbClr val="EFA12D"/>
                    </a:solidFill>
                  </a:tcPr>
                </a:tc>
                <a:extLst>
                  <a:ext uri="{0D108BD9-81ED-4DB2-BD59-A6C34878D82A}">
                    <a16:rowId xmlns:a16="http://schemas.microsoft.com/office/drawing/2014/main" val="10000"/>
                  </a:ext>
                </a:extLst>
              </a:tr>
              <a:tr h="1188085">
                <a:tc>
                  <a:txBody>
                    <a:bodyPr/>
                    <a:lstStyle/>
                    <a:p>
                      <a:pPr algn="ctr">
                        <a:lnSpc>
                          <a:spcPct val="100000"/>
                        </a:lnSpc>
                        <a:spcBef>
                          <a:spcPts val="250"/>
                        </a:spcBef>
                      </a:pPr>
                      <a:r>
                        <a:rPr sz="1800" spc="-25" dirty="0">
                          <a:latin typeface="Arial Black"/>
                          <a:cs typeface="Arial Black"/>
                        </a:rPr>
                        <a:t>G1</a:t>
                      </a:r>
                      <a:endParaRPr sz="1800">
                        <a:latin typeface="Arial Black"/>
                        <a:cs typeface="Arial Black"/>
                      </a:endParaRPr>
                    </a:p>
                  </a:txBody>
                  <a:tcPr marL="0" marR="0" marT="31750" marB="0">
                    <a:lnL w="635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F8DFCD"/>
                    </a:solidFill>
                  </a:tcPr>
                </a:tc>
                <a:tc>
                  <a:txBody>
                    <a:bodyPr/>
                    <a:lstStyle/>
                    <a:p>
                      <a:pPr algn="ctr">
                        <a:lnSpc>
                          <a:spcPct val="100000"/>
                        </a:lnSpc>
                        <a:spcBef>
                          <a:spcPts val="250"/>
                        </a:spcBef>
                      </a:pPr>
                      <a:r>
                        <a:rPr sz="1800" dirty="0">
                          <a:latin typeface="Arial Black"/>
                          <a:cs typeface="Arial Black"/>
                        </a:rPr>
                        <a:t>Cyclin</a:t>
                      </a:r>
                      <a:r>
                        <a:rPr sz="1800" spc="-95" dirty="0">
                          <a:latin typeface="Arial Black"/>
                          <a:cs typeface="Arial Black"/>
                        </a:rPr>
                        <a:t> </a:t>
                      </a:r>
                      <a:r>
                        <a:rPr sz="1800" spc="-50" dirty="0">
                          <a:latin typeface="Arial Black"/>
                          <a:cs typeface="Arial Black"/>
                        </a:rPr>
                        <a:t>D</a:t>
                      </a:r>
                      <a:endParaRPr sz="1800">
                        <a:latin typeface="Arial Black"/>
                        <a:cs typeface="Arial Black"/>
                      </a:endParaRPr>
                    </a:p>
                  </a:txBody>
                  <a:tcPr marL="0" marR="0" marT="3175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F8DFCD"/>
                    </a:solidFill>
                  </a:tcPr>
                </a:tc>
                <a:tc>
                  <a:txBody>
                    <a:bodyPr/>
                    <a:lstStyle/>
                    <a:p>
                      <a:pPr marL="2540" algn="ctr">
                        <a:lnSpc>
                          <a:spcPct val="100000"/>
                        </a:lnSpc>
                        <a:spcBef>
                          <a:spcPts val="250"/>
                        </a:spcBef>
                      </a:pPr>
                      <a:r>
                        <a:rPr sz="1800" dirty="0">
                          <a:latin typeface="Arial Black"/>
                          <a:cs typeface="Arial Black"/>
                        </a:rPr>
                        <a:t>Cdk</a:t>
                      </a:r>
                      <a:r>
                        <a:rPr sz="1800" spc="-20" dirty="0">
                          <a:latin typeface="Arial Black"/>
                          <a:cs typeface="Arial Black"/>
                        </a:rPr>
                        <a:t> </a:t>
                      </a:r>
                      <a:r>
                        <a:rPr sz="1800" spc="-50" dirty="0">
                          <a:latin typeface="Arial Black"/>
                          <a:cs typeface="Arial Black"/>
                        </a:rPr>
                        <a:t>4</a:t>
                      </a:r>
                      <a:endParaRPr sz="1800">
                        <a:latin typeface="Arial Black"/>
                        <a:cs typeface="Arial Black"/>
                      </a:endParaRPr>
                    </a:p>
                  </a:txBody>
                  <a:tcPr marL="0" marR="0" marT="3175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F8DFCD"/>
                    </a:solidFill>
                  </a:tcPr>
                </a:tc>
                <a:tc>
                  <a:txBody>
                    <a:bodyPr/>
                    <a:lstStyle/>
                    <a:p>
                      <a:pPr marL="132715">
                        <a:lnSpc>
                          <a:spcPct val="100000"/>
                        </a:lnSpc>
                        <a:spcBef>
                          <a:spcPts val="250"/>
                        </a:spcBef>
                      </a:pPr>
                      <a:r>
                        <a:rPr sz="1800" dirty="0">
                          <a:latin typeface="Arial Black"/>
                          <a:cs typeface="Arial Black"/>
                        </a:rPr>
                        <a:t>G1</a:t>
                      </a:r>
                      <a:r>
                        <a:rPr sz="1800" spc="25" dirty="0">
                          <a:latin typeface="Arial Black"/>
                          <a:cs typeface="Arial Black"/>
                        </a:rPr>
                        <a:t> </a:t>
                      </a:r>
                      <a:r>
                        <a:rPr sz="1800" spc="-20" dirty="0">
                          <a:latin typeface="Arial Black"/>
                          <a:cs typeface="Arial Black"/>
                        </a:rPr>
                        <a:t>Cyclin-</a:t>
                      </a:r>
                      <a:r>
                        <a:rPr sz="1800" dirty="0">
                          <a:latin typeface="Arial Black"/>
                          <a:cs typeface="Arial Black"/>
                        </a:rPr>
                        <a:t>G1</a:t>
                      </a:r>
                      <a:r>
                        <a:rPr sz="1800" spc="5" dirty="0">
                          <a:latin typeface="Arial Black"/>
                          <a:cs typeface="Arial Black"/>
                        </a:rPr>
                        <a:t> </a:t>
                      </a:r>
                      <a:r>
                        <a:rPr sz="1800" spc="-25" dirty="0">
                          <a:latin typeface="Arial Black"/>
                          <a:cs typeface="Arial Black"/>
                        </a:rPr>
                        <a:t>Cdk</a:t>
                      </a:r>
                      <a:endParaRPr sz="1800">
                        <a:latin typeface="Arial Black"/>
                        <a:cs typeface="Arial Black"/>
                      </a:endParaRPr>
                    </a:p>
                  </a:txBody>
                  <a:tcPr marL="0" marR="0" marT="3175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F8DFCD"/>
                    </a:solidFill>
                  </a:tcPr>
                </a:tc>
                <a:tc>
                  <a:txBody>
                    <a:bodyPr/>
                    <a:lstStyle/>
                    <a:p>
                      <a:pPr marL="93345" marR="182880">
                        <a:lnSpc>
                          <a:spcPct val="100000"/>
                        </a:lnSpc>
                        <a:spcBef>
                          <a:spcPts val="250"/>
                        </a:spcBef>
                      </a:pPr>
                      <a:r>
                        <a:rPr sz="1800" dirty="0">
                          <a:latin typeface="Arial Black"/>
                          <a:cs typeface="Arial Black"/>
                        </a:rPr>
                        <a:t>Inhibits</a:t>
                      </a:r>
                      <a:r>
                        <a:rPr sz="1800" spc="-15" dirty="0">
                          <a:latin typeface="Arial Black"/>
                          <a:cs typeface="Arial Black"/>
                        </a:rPr>
                        <a:t> </a:t>
                      </a:r>
                      <a:r>
                        <a:rPr sz="1800" dirty="0">
                          <a:latin typeface="Arial Black"/>
                          <a:cs typeface="Arial Black"/>
                        </a:rPr>
                        <a:t>Rb</a:t>
                      </a:r>
                      <a:r>
                        <a:rPr lang="en-US" sz="1800" dirty="0">
                          <a:latin typeface="Arial Black"/>
                          <a:cs typeface="Arial Black"/>
                        </a:rPr>
                        <a:t> (Retinoblastoma)</a:t>
                      </a:r>
                      <a:r>
                        <a:rPr sz="1800" dirty="0">
                          <a:latin typeface="Arial Black"/>
                          <a:cs typeface="Arial Black"/>
                        </a:rPr>
                        <a:t> protein</a:t>
                      </a:r>
                      <a:r>
                        <a:rPr sz="1800" spc="5" dirty="0">
                          <a:latin typeface="Arial Black"/>
                          <a:cs typeface="Arial Black"/>
                        </a:rPr>
                        <a:t> </a:t>
                      </a:r>
                      <a:r>
                        <a:rPr sz="1800" spc="-25" dirty="0">
                          <a:latin typeface="Arial Black"/>
                          <a:cs typeface="Arial Black"/>
                        </a:rPr>
                        <a:t>and </a:t>
                      </a:r>
                      <a:r>
                        <a:rPr sz="1800" dirty="0">
                          <a:latin typeface="Arial Black"/>
                          <a:cs typeface="Arial Black"/>
                        </a:rPr>
                        <a:t>signals</a:t>
                      </a:r>
                      <a:r>
                        <a:rPr sz="1800" spc="-35" dirty="0">
                          <a:latin typeface="Arial Black"/>
                          <a:cs typeface="Arial Black"/>
                        </a:rPr>
                        <a:t> </a:t>
                      </a:r>
                      <a:r>
                        <a:rPr sz="1800" dirty="0">
                          <a:latin typeface="Arial Black"/>
                          <a:cs typeface="Arial Black"/>
                        </a:rPr>
                        <a:t>the</a:t>
                      </a:r>
                      <a:r>
                        <a:rPr sz="1800" spc="-35" dirty="0">
                          <a:latin typeface="Arial Black"/>
                          <a:cs typeface="Arial Black"/>
                        </a:rPr>
                        <a:t> </a:t>
                      </a:r>
                      <a:r>
                        <a:rPr sz="1800" dirty="0">
                          <a:latin typeface="Arial Black"/>
                          <a:cs typeface="Arial Black"/>
                        </a:rPr>
                        <a:t>cell</a:t>
                      </a:r>
                      <a:r>
                        <a:rPr sz="1800" spc="-30" dirty="0">
                          <a:latin typeface="Arial Black"/>
                          <a:cs typeface="Arial Black"/>
                        </a:rPr>
                        <a:t> </a:t>
                      </a:r>
                      <a:r>
                        <a:rPr sz="1800" spc="-25" dirty="0">
                          <a:latin typeface="Arial Black"/>
                          <a:cs typeface="Arial Black"/>
                        </a:rPr>
                        <a:t>to </a:t>
                      </a:r>
                      <a:r>
                        <a:rPr sz="1800" dirty="0">
                          <a:latin typeface="Arial Black"/>
                          <a:cs typeface="Arial Black"/>
                        </a:rPr>
                        <a:t>prepare</a:t>
                      </a:r>
                      <a:r>
                        <a:rPr sz="1800" spc="10" dirty="0">
                          <a:latin typeface="Arial Black"/>
                          <a:cs typeface="Arial Black"/>
                        </a:rPr>
                        <a:t> </a:t>
                      </a:r>
                      <a:r>
                        <a:rPr sz="1800" dirty="0">
                          <a:latin typeface="Arial Black"/>
                          <a:cs typeface="Arial Black"/>
                        </a:rPr>
                        <a:t>the</a:t>
                      </a:r>
                      <a:r>
                        <a:rPr sz="1800" spc="-15" dirty="0">
                          <a:latin typeface="Arial Black"/>
                          <a:cs typeface="Arial Black"/>
                        </a:rPr>
                        <a:t> </a:t>
                      </a:r>
                      <a:r>
                        <a:rPr sz="1800" spc="-10" dirty="0">
                          <a:latin typeface="Arial Black"/>
                          <a:cs typeface="Arial Black"/>
                        </a:rPr>
                        <a:t>chromosome </a:t>
                      </a:r>
                      <a:r>
                        <a:rPr sz="1800" dirty="0">
                          <a:latin typeface="Arial Black"/>
                          <a:cs typeface="Arial Black"/>
                        </a:rPr>
                        <a:t>for</a:t>
                      </a:r>
                      <a:r>
                        <a:rPr sz="1800" spc="-60" dirty="0">
                          <a:latin typeface="Arial Black"/>
                          <a:cs typeface="Arial Black"/>
                        </a:rPr>
                        <a:t> </a:t>
                      </a:r>
                      <a:r>
                        <a:rPr sz="1800" spc="-10" dirty="0">
                          <a:latin typeface="Arial Black"/>
                          <a:cs typeface="Arial Black"/>
                        </a:rPr>
                        <a:t>replication</a:t>
                      </a:r>
                      <a:endParaRPr sz="1800" dirty="0">
                        <a:latin typeface="Arial Black"/>
                        <a:cs typeface="Arial Black"/>
                      </a:endParaRPr>
                    </a:p>
                  </a:txBody>
                  <a:tcPr marL="0" marR="0" marT="31750" marB="0">
                    <a:lnL w="12700">
                      <a:solidFill>
                        <a:srgbClr val="FFFFFF"/>
                      </a:solidFill>
                      <a:prstDash val="solid"/>
                    </a:lnL>
                    <a:lnR w="6350">
                      <a:solidFill>
                        <a:srgbClr val="FFFFFF"/>
                      </a:solidFill>
                      <a:prstDash val="solid"/>
                    </a:lnR>
                    <a:lnT w="38100">
                      <a:solidFill>
                        <a:srgbClr val="FFFFFF"/>
                      </a:solidFill>
                      <a:prstDash val="solid"/>
                    </a:lnT>
                    <a:lnB w="12700">
                      <a:solidFill>
                        <a:srgbClr val="FFFFFF"/>
                      </a:solidFill>
                      <a:prstDash val="solid"/>
                    </a:lnB>
                    <a:solidFill>
                      <a:srgbClr val="F8DFCD"/>
                    </a:solidFill>
                  </a:tcPr>
                </a:tc>
                <a:extLst>
                  <a:ext uri="{0D108BD9-81ED-4DB2-BD59-A6C34878D82A}">
                    <a16:rowId xmlns:a16="http://schemas.microsoft.com/office/drawing/2014/main" val="10001"/>
                  </a:ext>
                </a:extLst>
              </a:tr>
              <a:tr h="1116965">
                <a:tc>
                  <a:txBody>
                    <a:bodyPr/>
                    <a:lstStyle/>
                    <a:p>
                      <a:pPr algn="ctr">
                        <a:lnSpc>
                          <a:spcPct val="100000"/>
                        </a:lnSpc>
                        <a:spcBef>
                          <a:spcPts val="259"/>
                        </a:spcBef>
                      </a:pPr>
                      <a:r>
                        <a:rPr sz="1800" spc="-50" dirty="0">
                          <a:latin typeface="Arial Black"/>
                          <a:cs typeface="Arial Black"/>
                        </a:rPr>
                        <a:t>S</a:t>
                      </a:r>
                      <a:endParaRPr sz="1800">
                        <a:latin typeface="Arial Black"/>
                        <a:cs typeface="Arial Black"/>
                      </a:endParaRPr>
                    </a:p>
                  </a:txBody>
                  <a:tcPr marL="0" marR="0" marT="33019" marB="0">
                    <a:lnL w="635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BEFE8"/>
                    </a:solidFill>
                  </a:tcPr>
                </a:tc>
                <a:tc>
                  <a:txBody>
                    <a:bodyPr/>
                    <a:lstStyle/>
                    <a:p>
                      <a:pPr marL="168275" marR="161290" indent="-635" algn="ctr">
                        <a:lnSpc>
                          <a:spcPct val="100000"/>
                        </a:lnSpc>
                        <a:spcBef>
                          <a:spcPts val="259"/>
                        </a:spcBef>
                      </a:pPr>
                      <a:r>
                        <a:rPr sz="1800" dirty="0">
                          <a:latin typeface="Arial Black"/>
                          <a:cs typeface="Arial Black"/>
                        </a:rPr>
                        <a:t>Cyclin</a:t>
                      </a:r>
                      <a:r>
                        <a:rPr sz="1800" spc="-114" dirty="0">
                          <a:latin typeface="Arial Black"/>
                          <a:cs typeface="Arial Black"/>
                        </a:rPr>
                        <a:t> </a:t>
                      </a:r>
                      <a:r>
                        <a:rPr sz="1800" spc="-50" dirty="0">
                          <a:latin typeface="Arial Black"/>
                          <a:cs typeface="Arial Black"/>
                        </a:rPr>
                        <a:t>E </a:t>
                      </a:r>
                      <a:r>
                        <a:rPr sz="1800" spc="-25" dirty="0">
                          <a:latin typeface="Arial Black"/>
                          <a:cs typeface="Arial Black"/>
                        </a:rPr>
                        <a:t>and </a:t>
                      </a:r>
                      <a:r>
                        <a:rPr sz="1800" dirty="0">
                          <a:latin typeface="Arial Black"/>
                          <a:cs typeface="Arial Black"/>
                        </a:rPr>
                        <a:t>Cyclin</a:t>
                      </a:r>
                      <a:r>
                        <a:rPr sz="1800" spc="-114" dirty="0">
                          <a:latin typeface="Arial Black"/>
                          <a:cs typeface="Arial Black"/>
                        </a:rPr>
                        <a:t> </a:t>
                      </a:r>
                      <a:r>
                        <a:rPr sz="1800" spc="-50" dirty="0">
                          <a:latin typeface="Arial Black"/>
                          <a:cs typeface="Arial Black"/>
                        </a:rPr>
                        <a:t>A</a:t>
                      </a:r>
                      <a:endParaRPr sz="1800">
                        <a:latin typeface="Arial Black"/>
                        <a:cs typeface="Arial Black"/>
                      </a:endParaRPr>
                    </a:p>
                  </a:txBody>
                  <a:tcPr marL="0" marR="0" marT="3301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BEFE8"/>
                    </a:solidFill>
                  </a:tcPr>
                </a:tc>
                <a:tc>
                  <a:txBody>
                    <a:bodyPr/>
                    <a:lstStyle/>
                    <a:p>
                      <a:pPr marL="2540" algn="ctr">
                        <a:lnSpc>
                          <a:spcPct val="100000"/>
                        </a:lnSpc>
                        <a:spcBef>
                          <a:spcPts val="259"/>
                        </a:spcBef>
                      </a:pPr>
                      <a:r>
                        <a:rPr sz="1800" dirty="0">
                          <a:latin typeface="Arial Black"/>
                          <a:cs typeface="Arial Black"/>
                        </a:rPr>
                        <a:t>Cdk</a:t>
                      </a:r>
                      <a:r>
                        <a:rPr sz="1800" spc="-10" dirty="0">
                          <a:latin typeface="Arial Black"/>
                          <a:cs typeface="Arial Black"/>
                        </a:rPr>
                        <a:t> </a:t>
                      </a:r>
                      <a:r>
                        <a:rPr sz="1800" spc="-50" dirty="0">
                          <a:latin typeface="Arial Black"/>
                          <a:cs typeface="Arial Black"/>
                        </a:rPr>
                        <a:t>2</a:t>
                      </a:r>
                      <a:endParaRPr sz="1800">
                        <a:latin typeface="Arial Black"/>
                        <a:cs typeface="Arial Black"/>
                      </a:endParaRPr>
                    </a:p>
                  </a:txBody>
                  <a:tcPr marL="0" marR="0" marT="3301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BEFE8"/>
                    </a:solidFill>
                  </a:tcPr>
                </a:tc>
                <a:tc>
                  <a:txBody>
                    <a:bodyPr/>
                    <a:lstStyle/>
                    <a:p>
                      <a:pPr algn="ctr">
                        <a:lnSpc>
                          <a:spcPct val="100000"/>
                        </a:lnSpc>
                        <a:spcBef>
                          <a:spcPts val="259"/>
                        </a:spcBef>
                      </a:pPr>
                      <a:r>
                        <a:rPr sz="1800" dirty="0">
                          <a:latin typeface="Arial Black"/>
                          <a:cs typeface="Arial Black"/>
                        </a:rPr>
                        <a:t>S</a:t>
                      </a:r>
                      <a:r>
                        <a:rPr sz="1800" spc="-45" dirty="0">
                          <a:latin typeface="Arial Black"/>
                          <a:cs typeface="Arial Black"/>
                        </a:rPr>
                        <a:t> </a:t>
                      </a:r>
                      <a:r>
                        <a:rPr sz="1800" dirty="0">
                          <a:latin typeface="Arial Black"/>
                          <a:cs typeface="Arial Black"/>
                        </a:rPr>
                        <a:t>phase</a:t>
                      </a:r>
                      <a:r>
                        <a:rPr sz="1800" spc="-30" dirty="0">
                          <a:latin typeface="Arial Black"/>
                          <a:cs typeface="Arial Black"/>
                        </a:rPr>
                        <a:t> </a:t>
                      </a:r>
                      <a:r>
                        <a:rPr sz="1800" spc="-10" dirty="0">
                          <a:latin typeface="Arial Black"/>
                          <a:cs typeface="Arial Black"/>
                        </a:rPr>
                        <a:t>cyclin</a:t>
                      </a:r>
                      <a:r>
                        <a:rPr sz="1800" spc="-50" dirty="0">
                          <a:latin typeface="Arial Black"/>
                          <a:cs typeface="Arial Black"/>
                        </a:rPr>
                        <a:t> –</a:t>
                      </a:r>
                      <a:endParaRPr sz="1800">
                        <a:latin typeface="Arial Black"/>
                        <a:cs typeface="Arial Black"/>
                      </a:endParaRPr>
                    </a:p>
                    <a:p>
                      <a:pPr marL="1905" algn="ctr">
                        <a:lnSpc>
                          <a:spcPct val="100000"/>
                        </a:lnSpc>
                      </a:pPr>
                      <a:r>
                        <a:rPr sz="1800" dirty="0">
                          <a:latin typeface="Arial Black"/>
                          <a:cs typeface="Arial Black"/>
                        </a:rPr>
                        <a:t>S</a:t>
                      </a:r>
                      <a:r>
                        <a:rPr sz="1800" spc="-15" dirty="0">
                          <a:latin typeface="Arial Black"/>
                          <a:cs typeface="Arial Black"/>
                        </a:rPr>
                        <a:t> </a:t>
                      </a:r>
                      <a:r>
                        <a:rPr sz="1800" dirty="0">
                          <a:latin typeface="Arial Black"/>
                          <a:cs typeface="Arial Black"/>
                        </a:rPr>
                        <a:t>phase</a:t>
                      </a:r>
                      <a:r>
                        <a:rPr sz="1800" spc="-5" dirty="0">
                          <a:latin typeface="Arial Black"/>
                          <a:cs typeface="Arial Black"/>
                        </a:rPr>
                        <a:t> </a:t>
                      </a:r>
                      <a:r>
                        <a:rPr sz="1800" spc="-25" dirty="0">
                          <a:latin typeface="Arial Black"/>
                          <a:cs typeface="Arial Black"/>
                        </a:rPr>
                        <a:t>Cdk</a:t>
                      </a:r>
                      <a:endParaRPr sz="1800">
                        <a:latin typeface="Arial Black"/>
                        <a:cs typeface="Arial Black"/>
                      </a:endParaRPr>
                    </a:p>
                  </a:txBody>
                  <a:tcPr marL="0" marR="0" marT="3301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BEFE8"/>
                    </a:solidFill>
                  </a:tcPr>
                </a:tc>
                <a:tc>
                  <a:txBody>
                    <a:bodyPr/>
                    <a:lstStyle/>
                    <a:p>
                      <a:pPr marL="5080" algn="ctr">
                        <a:lnSpc>
                          <a:spcPct val="100000"/>
                        </a:lnSpc>
                        <a:spcBef>
                          <a:spcPts val="259"/>
                        </a:spcBef>
                      </a:pPr>
                      <a:r>
                        <a:rPr sz="1800" dirty="0">
                          <a:latin typeface="Arial Black"/>
                          <a:cs typeface="Arial Black"/>
                        </a:rPr>
                        <a:t>Activates</a:t>
                      </a:r>
                      <a:r>
                        <a:rPr sz="1800" spc="-95" dirty="0">
                          <a:latin typeface="Arial Black"/>
                          <a:cs typeface="Arial Black"/>
                        </a:rPr>
                        <a:t> </a:t>
                      </a:r>
                      <a:r>
                        <a:rPr sz="1800" dirty="0">
                          <a:latin typeface="Arial Black"/>
                          <a:cs typeface="Arial Black"/>
                        </a:rPr>
                        <a:t>DNA</a:t>
                      </a:r>
                      <a:r>
                        <a:rPr sz="1800" spc="-55" dirty="0">
                          <a:latin typeface="Arial Black"/>
                          <a:cs typeface="Arial Black"/>
                        </a:rPr>
                        <a:t> </a:t>
                      </a:r>
                      <a:r>
                        <a:rPr sz="1800" spc="-10" dirty="0">
                          <a:latin typeface="Arial Black"/>
                          <a:cs typeface="Arial Black"/>
                        </a:rPr>
                        <a:t>replication</a:t>
                      </a:r>
                      <a:endParaRPr sz="1800">
                        <a:latin typeface="Arial Black"/>
                        <a:cs typeface="Arial Black"/>
                      </a:endParaRPr>
                    </a:p>
                  </a:txBody>
                  <a:tcPr marL="0" marR="0" marT="33019" marB="0">
                    <a:lnL w="12700">
                      <a:solidFill>
                        <a:srgbClr val="FFFFFF"/>
                      </a:solidFill>
                      <a:prstDash val="solid"/>
                    </a:lnL>
                    <a:lnR w="6350">
                      <a:solidFill>
                        <a:srgbClr val="FFFFFF"/>
                      </a:solidFill>
                      <a:prstDash val="solid"/>
                    </a:lnR>
                    <a:lnT w="12700">
                      <a:solidFill>
                        <a:srgbClr val="FFFFFF"/>
                      </a:solidFill>
                      <a:prstDash val="solid"/>
                    </a:lnT>
                    <a:lnB w="12700">
                      <a:solidFill>
                        <a:srgbClr val="FFFFFF"/>
                      </a:solidFill>
                      <a:prstDash val="solid"/>
                    </a:lnB>
                    <a:solidFill>
                      <a:srgbClr val="FBEFE8"/>
                    </a:solidFill>
                  </a:tcPr>
                </a:tc>
                <a:extLst>
                  <a:ext uri="{0D108BD9-81ED-4DB2-BD59-A6C34878D82A}">
                    <a16:rowId xmlns:a16="http://schemas.microsoft.com/office/drawing/2014/main" val="10002"/>
                  </a:ext>
                </a:extLst>
              </a:tr>
              <a:tr h="965835">
                <a:tc>
                  <a:txBody>
                    <a:bodyPr/>
                    <a:lstStyle/>
                    <a:p>
                      <a:pPr algn="ctr">
                        <a:lnSpc>
                          <a:spcPct val="100000"/>
                        </a:lnSpc>
                        <a:spcBef>
                          <a:spcPts val="260"/>
                        </a:spcBef>
                      </a:pPr>
                      <a:r>
                        <a:rPr sz="1800" spc="-25" dirty="0">
                          <a:latin typeface="Arial Black"/>
                          <a:cs typeface="Arial Black"/>
                        </a:rPr>
                        <a:t>G2</a:t>
                      </a:r>
                      <a:endParaRPr sz="1800">
                        <a:latin typeface="Arial Black"/>
                        <a:cs typeface="Arial Black"/>
                      </a:endParaRPr>
                    </a:p>
                  </a:txBody>
                  <a:tcPr marL="0" marR="0" marT="33020" marB="0">
                    <a:lnL w="6350">
                      <a:solidFill>
                        <a:srgbClr val="FFFFFF"/>
                      </a:solidFill>
                      <a:prstDash val="solid"/>
                    </a:lnL>
                    <a:lnR w="12700">
                      <a:solidFill>
                        <a:srgbClr val="FFFFFF"/>
                      </a:solidFill>
                      <a:prstDash val="solid"/>
                    </a:lnR>
                    <a:lnT w="12700">
                      <a:solidFill>
                        <a:srgbClr val="FFFFFF"/>
                      </a:solidFill>
                      <a:prstDash val="solid"/>
                    </a:lnT>
                    <a:solidFill>
                      <a:srgbClr val="F8DFCD"/>
                    </a:solidFill>
                  </a:tcPr>
                </a:tc>
                <a:tc>
                  <a:txBody>
                    <a:bodyPr/>
                    <a:lstStyle/>
                    <a:p>
                      <a:pPr algn="ctr">
                        <a:lnSpc>
                          <a:spcPct val="100000"/>
                        </a:lnSpc>
                        <a:spcBef>
                          <a:spcPts val="260"/>
                        </a:spcBef>
                      </a:pPr>
                      <a:r>
                        <a:rPr sz="1800" dirty="0">
                          <a:latin typeface="Arial Black"/>
                          <a:cs typeface="Arial Black"/>
                        </a:rPr>
                        <a:t>Cyclin</a:t>
                      </a:r>
                      <a:r>
                        <a:rPr sz="1800" spc="-95" dirty="0">
                          <a:latin typeface="Arial Black"/>
                          <a:cs typeface="Arial Black"/>
                        </a:rPr>
                        <a:t> </a:t>
                      </a:r>
                      <a:r>
                        <a:rPr sz="1800" spc="-50" dirty="0">
                          <a:latin typeface="Arial Black"/>
                          <a:cs typeface="Arial Black"/>
                        </a:rPr>
                        <a:t>B</a:t>
                      </a:r>
                      <a:endParaRPr sz="1800">
                        <a:latin typeface="Arial Black"/>
                        <a:cs typeface="Arial Black"/>
                      </a:endParaRPr>
                    </a:p>
                  </a:txBody>
                  <a:tcPr marL="0" marR="0" marT="33020" marB="0">
                    <a:lnL w="12700">
                      <a:solidFill>
                        <a:srgbClr val="FFFFFF"/>
                      </a:solidFill>
                      <a:prstDash val="solid"/>
                    </a:lnL>
                    <a:lnR w="12700">
                      <a:solidFill>
                        <a:srgbClr val="FFFFFF"/>
                      </a:solidFill>
                      <a:prstDash val="solid"/>
                    </a:lnR>
                    <a:lnT w="12700">
                      <a:solidFill>
                        <a:srgbClr val="FFFFFF"/>
                      </a:solidFill>
                      <a:prstDash val="solid"/>
                    </a:lnT>
                    <a:solidFill>
                      <a:srgbClr val="F8DFCD"/>
                    </a:solidFill>
                  </a:tcPr>
                </a:tc>
                <a:tc>
                  <a:txBody>
                    <a:bodyPr/>
                    <a:lstStyle/>
                    <a:p>
                      <a:pPr marL="2540" algn="ctr">
                        <a:lnSpc>
                          <a:spcPct val="100000"/>
                        </a:lnSpc>
                        <a:spcBef>
                          <a:spcPts val="260"/>
                        </a:spcBef>
                      </a:pPr>
                      <a:r>
                        <a:rPr sz="1800" dirty="0">
                          <a:latin typeface="Arial Black"/>
                          <a:cs typeface="Arial Black"/>
                        </a:rPr>
                        <a:t>Cdk</a:t>
                      </a:r>
                      <a:r>
                        <a:rPr sz="1800" spc="-20" dirty="0">
                          <a:latin typeface="Arial Black"/>
                          <a:cs typeface="Arial Black"/>
                        </a:rPr>
                        <a:t> </a:t>
                      </a:r>
                      <a:r>
                        <a:rPr sz="1800" spc="-50" dirty="0">
                          <a:latin typeface="Arial Black"/>
                          <a:cs typeface="Arial Black"/>
                        </a:rPr>
                        <a:t>1</a:t>
                      </a:r>
                      <a:endParaRPr sz="1800">
                        <a:latin typeface="Arial Black"/>
                        <a:cs typeface="Arial Black"/>
                      </a:endParaRPr>
                    </a:p>
                  </a:txBody>
                  <a:tcPr marL="0" marR="0" marT="33020" marB="0">
                    <a:lnL w="12700">
                      <a:solidFill>
                        <a:srgbClr val="FFFFFF"/>
                      </a:solidFill>
                      <a:prstDash val="solid"/>
                    </a:lnL>
                    <a:lnR w="12700">
                      <a:solidFill>
                        <a:srgbClr val="FFFFFF"/>
                      </a:solidFill>
                      <a:prstDash val="solid"/>
                    </a:lnR>
                    <a:lnT w="12700">
                      <a:solidFill>
                        <a:srgbClr val="FFFFFF"/>
                      </a:solidFill>
                      <a:prstDash val="solid"/>
                    </a:lnT>
                    <a:solidFill>
                      <a:srgbClr val="F8DFCD"/>
                    </a:solidFill>
                  </a:tcPr>
                </a:tc>
                <a:tc>
                  <a:txBody>
                    <a:bodyPr/>
                    <a:lstStyle/>
                    <a:p>
                      <a:pPr algn="ctr">
                        <a:lnSpc>
                          <a:spcPct val="100000"/>
                        </a:lnSpc>
                        <a:spcBef>
                          <a:spcPts val="260"/>
                        </a:spcBef>
                      </a:pPr>
                      <a:r>
                        <a:rPr sz="1800" dirty="0">
                          <a:latin typeface="Arial Black"/>
                          <a:cs typeface="Arial Black"/>
                        </a:rPr>
                        <a:t>Mitotic</a:t>
                      </a:r>
                      <a:r>
                        <a:rPr sz="1800" spc="-45" dirty="0">
                          <a:latin typeface="Arial Black"/>
                          <a:cs typeface="Arial Black"/>
                        </a:rPr>
                        <a:t> </a:t>
                      </a:r>
                      <a:r>
                        <a:rPr sz="1800" dirty="0">
                          <a:latin typeface="Arial Black"/>
                          <a:cs typeface="Arial Black"/>
                        </a:rPr>
                        <a:t>cyclins</a:t>
                      </a:r>
                      <a:r>
                        <a:rPr sz="1800" spc="-80" dirty="0">
                          <a:latin typeface="Arial Black"/>
                          <a:cs typeface="Arial Black"/>
                        </a:rPr>
                        <a:t> </a:t>
                      </a:r>
                      <a:r>
                        <a:rPr sz="1800" spc="-50" dirty="0">
                          <a:latin typeface="Arial Black"/>
                          <a:cs typeface="Arial Black"/>
                        </a:rPr>
                        <a:t>–</a:t>
                      </a:r>
                      <a:endParaRPr sz="1800">
                        <a:latin typeface="Arial Black"/>
                        <a:cs typeface="Arial Black"/>
                      </a:endParaRPr>
                    </a:p>
                    <a:p>
                      <a:pPr algn="ctr">
                        <a:lnSpc>
                          <a:spcPct val="100000"/>
                        </a:lnSpc>
                      </a:pPr>
                      <a:r>
                        <a:rPr sz="1800" dirty="0">
                          <a:latin typeface="Arial Black"/>
                          <a:cs typeface="Arial Black"/>
                        </a:rPr>
                        <a:t>M</a:t>
                      </a:r>
                      <a:r>
                        <a:rPr sz="1800" spc="-10" dirty="0">
                          <a:latin typeface="Arial Black"/>
                          <a:cs typeface="Arial Black"/>
                        </a:rPr>
                        <a:t> </a:t>
                      </a:r>
                      <a:r>
                        <a:rPr sz="1800" dirty="0">
                          <a:latin typeface="Arial Black"/>
                          <a:cs typeface="Arial Black"/>
                        </a:rPr>
                        <a:t>phase</a:t>
                      </a:r>
                      <a:r>
                        <a:rPr sz="1800" spc="-5" dirty="0">
                          <a:latin typeface="Arial Black"/>
                          <a:cs typeface="Arial Black"/>
                        </a:rPr>
                        <a:t> </a:t>
                      </a:r>
                      <a:r>
                        <a:rPr sz="1800" spc="-25" dirty="0">
                          <a:latin typeface="Arial Black"/>
                          <a:cs typeface="Arial Black"/>
                        </a:rPr>
                        <a:t>Cdk</a:t>
                      </a:r>
                      <a:endParaRPr sz="1800">
                        <a:latin typeface="Arial Black"/>
                        <a:cs typeface="Arial Black"/>
                      </a:endParaRPr>
                    </a:p>
                  </a:txBody>
                  <a:tcPr marL="0" marR="0" marT="33020" marB="0">
                    <a:lnL w="12700">
                      <a:solidFill>
                        <a:srgbClr val="FFFFFF"/>
                      </a:solidFill>
                      <a:prstDash val="solid"/>
                    </a:lnL>
                    <a:lnR w="12700">
                      <a:solidFill>
                        <a:srgbClr val="FFFFFF"/>
                      </a:solidFill>
                      <a:prstDash val="solid"/>
                    </a:lnR>
                    <a:lnT w="12700">
                      <a:solidFill>
                        <a:srgbClr val="FFFFFF"/>
                      </a:solidFill>
                      <a:prstDash val="solid"/>
                    </a:lnT>
                    <a:solidFill>
                      <a:srgbClr val="F8DFCD"/>
                    </a:solidFill>
                  </a:tcPr>
                </a:tc>
                <a:tc>
                  <a:txBody>
                    <a:bodyPr/>
                    <a:lstStyle/>
                    <a:p>
                      <a:pPr marL="8255" algn="ctr">
                        <a:lnSpc>
                          <a:spcPct val="100000"/>
                        </a:lnSpc>
                        <a:spcBef>
                          <a:spcPts val="260"/>
                        </a:spcBef>
                      </a:pPr>
                      <a:r>
                        <a:rPr sz="1800" dirty="0">
                          <a:latin typeface="Arial Black"/>
                          <a:cs typeface="Arial Black"/>
                        </a:rPr>
                        <a:t>Activates</a:t>
                      </a:r>
                      <a:r>
                        <a:rPr sz="1800" spc="-75" dirty="0">
                          <a:latin typeface="Arial Black"/>
                          <a:cs typeface="Arial Black"/>
                        </a:rPr>
                        <a:t> </a:t>
                      </a:r>
                      <a:r>
                        <a:rPr sz="1800" spc="-10" dirty="0">
                          <a:latin typeface="Arial Black"/>
                          <a:cs typeface="Arial Black"/>
                        </a:rPr>
                        <a:t>mitosis</a:t>
                      </a:r>
                      <a:endParaRPr sz="1800" dirty="0">
                        <a:latin typeface="Arial Black"/>
                        <a:cs typeface="Arial Black"/>
                      </a:endParaRPr>
                    </a:p>
                  </a:txBody>
                  <a:tcPr marL="0" marR="0" marT="33020" marB="0">
                    <a:lnL w="12700">
                      <a:solidFill>
                        <a:srgbClr val="FFFFFF"/>
                      </a:solidFill>
                      <a:prstDash val="solid"/>
                    </a:lnL>
                    <a:lnR w="6350">
                      <a:solidFill>
                        <a:srgbClr val="FFFFFF"/>
                      </a:solidFill>
                      <a:prstDash val="solid"/>
                    </a:lnR>
                    <a:lnT w="12700">
                      <a:solidFill>
                        <a:srgbClr val="FFFFFF"/>
                      </a:solidFill>
                      <a:prstDash val="solid"/>
                    </a:lnT>
                    <a:solidFill>
                      <a:srgbClr val="F8DFCD"/>
                    </a:solidFill>
                  </a:tcPr>
                </a:tc>
                <a:extLst>
                  <a:ext uri="{0D108BD9-81ED-4DB2-BD59-A6C34878D82A}">
                    <a16:rowId xmlns:a16="http://schemas.microsoft.com/office/drawing/2014/main" val="10003"/>
                  </a:ext>
                </a:extLst>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1287017" y="107645"/>
            <a:ext cx="7031990" cy="574675"/>
          </a:xfrm>
          <a:prstGeom prst="rect">
            <a:avLst/>
          </a:prstGeom>
        </p:spPr>
        <p:txBody>
          <a:bodyPr vert="horz" wrap="square" lIns="0" tIns="12700" rIns="0" bIns="0" rtlCol="0">
            <a:spAutoFit/>
          </a:bodyPr>
          <a:lstStyle/>
          <a:p>
            <a:pPr marL="12700">
              <a:lnSpc>
                <a:spcPct val="100000"/>
              </a:lnSpc>
              <a:spcBef>
                <a:spcPts val="100"/>
              </a:spcBef>
            </a:pPr>
            <a:r>
              <a:rPr dirty="0"/>
              <a:t>CELL</a:t>
            </a:r>
            <a:r>
              <a:rPr spc="-130" dirty="0"/>
              <a:t> </a:t>
            </a:r>
            <a:r>
              <a:rPr dirty="0"/>
              <a:t>CYCLE</a:t>
            </a:r>
            <a:r>
              <a:rPr spc="-145" dirty="0"/>
              <a:t> </a:t>
            </a:r>
            <a:r>
              <a:rPr spc="-10" dirty="0"/>
              <a:t>CHECKPOINTS</a:t>
            </a:r>
          </a:p>
        </p:txBody>
      </p:sp>
      <p:sp>
        <p:nvSpPr>
          <p:cNvPr id="4" name="object 4"/>
          <p:cNvSpPr txBox="1"/>
          <p:nvPr/>
        </p:nvSpPr>
        <p:spPr>
          <a:xfrm>
            <a:off x="293319" y="1161110"/>
            <a:ext cx="8618855" cy="4916089"/>
          </a:xfrm>
          <a:prstGeom prst="rect">
            <a:avLst/>
          </a:prstGeom>
        </p:spPr>
        <p:txBody>
          <a:bodyPr vert="horz" wrap="square" lIns="0" tIns="12065" rIns="0" bIns="0" rtlCol="0">
            <a:spAutoFit/>
          </a:bodyPr>
          <a:lstStyle/>
          <a:p>
            <a:pPr marL="12700" marR="5080" algn="just">
              <a:spcBef>
                <a:spcPts val="95"/>
              </a:spcBef>
            </a:pPr>
            <a:r>
              <a:rPr sz="2000" dirty="0">
                <a:solidFill>
                  <a:srgbClr val="000099"/>
                </a:solidFill>
                <a:latin typeface="Arial Black"/>
              </a:rPr>
              <a:t>CELL  CYCLE  CHECKPOINTS  ARE  USED  BY  THE  CELL  TO MONITOR  AND  REGULATE  THE  PROGRESS  OF  THE  CELL CYCLE. THE CELL CANNOT PROCEED TO THE NEXT PHASE UNTIL CHECKPOINT REQUIREMENTS HAVE BEEN MET.</a:t>
            </a:r>
          </a:p>
          <a:p>
            <a:pPr>
              <a:lnSpc>
                <a:spcPct val="100000"/>
              </a:lnSpc>
              <a:spcBef>
                <a:spcPts val="1200"/>
              </a:spcBef>
            </a:pPr>
            <a:endParaRPr sz="2000" dirty="0">
              <a:latin typeface="Arial Black"/>
              <a:cs typeface="Arial Black"/>
            </a:endParaRPr>
          </a:p>
          <a:p>
            <a:pPr marL="12700" algn="just">
              <a:lnSpc>
                <a:spcPct val="100000"/>
              </a:lnSpc>
            </a:pPr>
            <a:r>
              <a:rPr sz="2400" dirty="0">
                <a:solidFill>
                  <a:srgbClr val="4E3A2F"/>
                </a:solidFill>
                <a:latin typeface="Arial Black"/>
                <a:cs typeface="Arial Black"/>
              </a:rPr>
              <a:t>THREE</a:t>
            </a:r>
            <a:r>
              <a:rPr sz="2400" spc="-90" dirty="0">
                <a:solidFill>
                  <a:srgbClr val="4E3A2F"/>
                </a:solidFill>
                <a:latin typeface="Arial Black"/>
                <a:cs typeface="Arial Black"/>
              </a:rPr>
              <a:t> </a:t>
            </a:r>
            <a:r>
              <a:rPr sz="2400" dirty="0">
                <a:solidFill>
                  <a:srgbClr val="4E3A2F"/>
                </a:solidFill>
                <a:latin typeface="Arial Black"/>
                <a:cs typeface="Arial Black"/>
              </a:rPr>
              <a:t>MAIN</a:t>
            </a:r>
            <a:r>
              <a:rPr sz="2400" spc="-80" dirty="0">
                <a:solidFill>
                  <a:srgbClr val="4E3A2F"/>
                </a:solidFill>
                <a:latin typeface="Arial Black"/>
                <a:cs typeface="Arial Black"/>
              </a:rPr>
              <a:t> </a:t>
            </a:r>
            <a:r>
              <a:rPr sz="2400" spc="-10" dirty="0">
                <a:solidFill>
                  <a:srgbClr val="4E3A2F"/>
                </a:solidFill>
                <a:latin typeface="Arial Black"/>
                <a:cs typeface="Arial Black"/>
              </a:rPr>
              <a:t>CHECKPOINTS</a:t>
            </a:r>
            <a:r>
              <a:rPr sz="2400" spc="-45" dirty="0">
                <a:solidFill>
                  <a:srgbClr val="4E3A2F"/>
                </a:solidFill>
                <a:latin typeface="Arial Black"/>
                <a:cs typeface="Arial Black"/>
              </a:rPr>
              <a:t> </a:t>
            </a:r>
            <a:r>
              <a:rPr sz="2400" spc="-20" dirty="0">
                <a:solidFill>
                  <a:srgbClr val="4E3A2F"/>
                </a:solidFill>
                <a:latin typeface="Arial Black"/>
                <a:cs typeface="Arial Black"/>
              </a:rPr>
              <a:t>ARE:</a:t>
            </a:r>
            <a:endParaRPr sz="2400" dirty="0">
              <a:latin typeface="Arial Black"/>
              <a:cs typeface="Arial Black"/>
            </a:endParaRPr>
          </a:p>
          <a:p>
            <a:pPr>
              <a:lnSpc>
                <a:spcPct val="100000"/>
              </a:lnSpc>
              <a:spcBef>
                <a:spcPts val="650"/>
              </a:spcBef>
            </a:pPr>
            <a:endParaRPr sz="2400" dirty="0">
              <a:latin typeface="Arial Black"/>
              <a:cs typeface="Arial Black"/>
            </a:endParaRPr>
          </a:p>
          <a:p>
            <a:pPr marL="572770" indent="-560070">
              <a:lnSpc>
                <a:spcPct val="100000"/>
              </a:lnSpc>
              <a:buAutoNum type="romanUcParenBoth"/>
              <a:tabLst>
                <a:tab pos="572770" algn="l"/>
              </a:tabLst>
            </a:pPr>
            <a:r>
              <a:rPr sz="2400" dirty="0">
                <a:solidFill>
                  <a:srgbClr val="4E3A2F"/>
                </a:solidFill>
                <a:latin typeface="Arial Black"/>
                <a:cs typeface="Arial Black"/>
              </a:rPr>
              <a:t>G1/S</a:t>
            </a:r>
            <a:r>
              <a:rPr sz="2400" spc="-40" dirty="0">
                <a:solidFill>
                  <a:srgbClr val="4E3A2F"/>
                </a:solidFill>
                <a:latin typeface="Arial Black"/>
                <a:cs typeface="Arial Black"/>
              </a:rPr>
              <a:t> </a:t>
            </a:r>
            <a:r>
              <a:rPr sz="2400" dirty="0">
                <a:solidFill>
                  <a:srgbClr val="4E3A2F"/>
                </a:solidFill>
                <a:latin typeface="Arial Black"/>
                <a:cs typeface="Arial Black"/>
              </a:rPr>
              <a:t>CHECKPOINT</a:t>
            </a:r>
            <a:r>
              <a:rPr sz="2400" spc="10" dirty="0">
                <a:solidFill>
                  <a:srgbClr val="4E3A2F"/>
                </a:solidFill>
                <a:latin typeface="Arial Black"/>
                <a:cs typeface="Arial Black"/>
              </a:rPr>
              <a:t> </a:t>
            </a:r>
            <a:r>
              <a:rPr sz="2400" dirty="0">
                <a:solidFill>
                  <a:srgbClr val="4E3A2F"/>
                </a:solidFill>
                <a:latin typeface="Arial Black"/>
                <a:cs typeface="Arial Black"/>
              </a:rPr>
              <a:t>(before</a:t>
            </a:r>
            <a:r>
              <a:rPr sz="2400" spc="-25" dirty="0">
                <a:solidFill>
                  <a:srgbClr val="4E3A2F"/>
                </a:solidFill>
                <a:latin typeface="Arial Black"/>
                <a:cs typeface="Arial Black"/>
              </a:rPr>
              <a:t> </a:t>
            </a:r>
            <a:r>
              <a:rPr sz="2400" dirty="0">
                <a:solidFill>
                  <a:srgbClr val="4E3A2F"/>
                </a:solidFill>
                <a:latin typeface="Arial Black"/>
                <a:cs typeface="Arial Black"/>
              </a:rPr>
              <a:t>cell</a:t>
            </a:r>
            <a:r>
              <a:rPr sz="2400" spc="-35" dirty="0">
                <a:solidFill>
                  <a:srgbClr val="4E3A2F"/>
                </a:solidFill>
                <a:latin typeface="Arial Black"/>
                <a:cs typeface="Arial Black"/>
              </a:rPr>
              <a:t> </a:t>
            </a:r>
            <a:r>
              <a:rPr sz="2400" dirty="0">
                <a:solidFill>
                  <a:srgbClr val="4E3A2F"/>
                </a:solidFill>
                <a:latin typeface="Arial Black"/>
                <a:cs typeface="Arial Black"/>
              </a:rPr>
              <a:t>enters</a:t>
            </a:r>
            <a:r>
              <a:rPr sz="2400" spc="-60" dirty="0">
                <a:solidFill>
                  <a:srgbClr val="4E3A2F"/>
                </a:solidFill>
                <a:latin typeface="Arial Black"/>
                <a:cs typeface="Arial Black"/>
              </a:rPr>
              <a:t> </a:t>
            </a:r>
            <a:r>
              <a:rPr sz="2400" dirty="0">
                <a:solidFill>
                  <a:srgbClr val="4E3A2F"/>
                </a:solidFill>
                <a:latin typeface="Arial Black"/>
                <a:cs typeface="Arial Black"/>
              </a:rPr>
              <a:t>S</a:t>
            </a:r>
            <a:r>
              <a:rPr sz="2400" spc="-15" dirty="0">
                <a:solidFill>
                  <a:srgbClr val="4E3A2F"/>
                </a:solidFill>
                <a:latin typeface="Arial Black"/>
                <a:cs typeface="Arial Black"/>
              </a:rPr>
              <a:t> </a:t>
            </a:r>
            <a:r>
              <a:rPr sz="2400" spc="-10" dirty="0">
                <a:solidFill>
                  <a:srgbClr val="4E3A2F"/>
                </a:solidFill>
                <a:latin typeface="Arial Black"/>
                <a:cs typeface="Arial Black"/>
              </a:rPr>
              <a:t>phase)</a:t>
            </a:r>
            <a:endParaRPr sz="2400" dirty="0">
              <a:latin typeface="Arial Black"/>
              <a:cs typeface="Arial Black"/>
            </a:endParaRPr>
          </a:p>
          <a:p>
            <a:pPr>
              <a:lnSpc>
                <a:spcPct val="100000"/>
              </a:lnSpc>
              <a:spcBef>
                <a:spcPts val="650"/>
              </a:spcBef>
              <a:buClr>
                <a:srgbClr val="4E3A2F"/>
              </a:buClr>
              <a:buFont typeface="Arial Black"/>
              <a:buAutoNum type="romanUcParenBoth"/>
            </a:pPr>
            <a:endParaRPr sz="2400" dirty="0">
              <a:latin typeface="Arial Black"/>
              <a:cs typeface="Arial Black"/>
            </a:endParaRPr>
          </a:p>
          <a:p>
            <a:pPr marL="589280" indent="-576580">
              <a:lnSpc>
                <a:spcPct val="100000"/>
              </a:lnSpc>
              <a:spcBef>
                <a:spcPts val="5"/>
              </a:spcBef>
              <a:buAutoNum type="romanUcParenBoth"/>
              <a:tabLst>
                <a:tab pos="589280" algn="l"/>
              </a:tabLst>
            </a:pPr>
            <a:r>
              <a:rPr sz="2400" dirty="0">
                <a:solidFill>
                  <a:srgbClr val="4E3A2F"/>
                </a:solidFill>
                <a:latin typeface="Arial Black"/>
                <a:cs typeface="Arial Black"/>
              </a:rPr>
              <a:t>G2/M</a:t>
            </a:r>
            <a:r>
              <a:rPr sz="2400" spc="-75" dirty="0">
                <a:solidFill>
                  <a:srgbClr val="4E3A2F"/>
                </a:solidFill>
                <a:latin typeface="Arial Black"/>
                <a:cs typeface="Arial Black"/>
              </a:rPr>
              <a:t> </a:t>
            </a:r>
            <a:r>
              <a:rPr sz="2400" spc="-10" dirty="0">
                <a:solidFill>
                  <a:srgbClr val="4E3A2F"/>
                </a:solidFill>
                <a:latin typeface="Arial Black"/>
                <a:cs typeface="Arial Black"/>
              </a:rPr>
              <a:t>CHECKPOINT</a:t>
            </a:r>
            <a:r>
              <a:rPr sz="2400" spc="-35" dirty="0">
                <a:solidFill>
                  <a:srgbClr val="4E3A2F"/>
                </a:solidFill>
                <a:latin typeface="Arial Black"/>
                <a:cs typeface="Arial Black"/>
              </a:rPr>
              <a:t> </a:t>
            </a:r>
            <a:r>
              <a:rPr sz="2400" dirty="0">
                <a:solidFill>
                  <a:srgbClr val="4E3A2F"/>
                </a:solidFill>
                <a:latin typeface="Arial Black"/>
                <a:cs typeface="Arial Black"/>
              </a:rPr>
              <a:t>(after</a:t>
            </a:r>
            <a:r>
              <a:rPr sz="2400" spc="-75" dirty="0">
                <a:solidFill>
                  <a:srgbClr val="4E3A2F"/>
                </a:solidFill>
                <a:latin typeface="Arial Black"/>
                <a:cs typeface="Arial Black"/>
              </a:rPr>
              <a:t> </a:t>
            </a:r>
            <a:r>
              <a:rPr sz="2400" dirty="0">
                <a:solidFill>
                  <a:srgbClr val="4E3A2F"/>
                </a:solidFill>
                <a:latin typeface="Arial Black"/>
                <a:cs typeface="Arial Black"/>
              </a:rPr>
              <a:t>S</a:t>
            </a:r>
            <a:r>
              <a:rPr sz="2400" spc="-60" dirty="0">
                <a:solidFill>
                  <a:srgbClr val="4E3A2F"/>
                </a:solidFill>
                <a:latin typeface="Arial Black"/>
                <a:cs typeface="Arial Black"/>
              </a:rPr>
              <a:t> </a:t>
            </a:r>
            <a:r>
              <a:rPr sz="2400" spc="-10" dirty="0">
                <a:solidFill>
                  <a:srgbClr val="4E3A2F"/>
                </a:solidFill>
                <a:latin typeface="Arial Black"/>
                <a:cs typeface="Arial Black"/>
              </a:rPr>
              <a:t>phase)</a:t>
            </a:r>
            <a:endParaRPr sz="2400" dirty="0">
              <a:latin typeface="Arial Black"/>
              <a:cs typeface="Arial Black"/>
            </a:endParaRPr>
          </a:p>
          <a:p>
            <a:pPr>
              <a:lnSpc>
                <a:spcPct val="100000"/>
              </a:lnSpc>
              <a:spcBef>
                <a:spcPts val="645"/>
              </a:spcBef>
              <a:buClr>
                <a:srgbClr val="4E3A2F"/>
              </a:buClr>
              <a:buFont typeface="Arial Black"/>
              <a:buAutoNum type="romanUcParenBoth"/>
            </a:pPr>
            <a:endParaRPr sz="2400" dirty="0">
              <a:latin typeface="Arial Black"/>
              <a:cs typeface="Arial Black"/>
            </a:endParaRPr>
          </a:p>
          <a:p>
            <a:pPr marL="810895" indent="-798195">
              <a:lnSpc>
                <a:spcPct val="100000"/>
              </a:lnSpc>
              <a:spcBef>
                <a:spcPts val="5"/>
              </a:spcBef>
              <a:buAutoNum type="romanUcParenBoth"/>
              <a:tabLst>
                <a:tab pos="810895" algn="l"/>
              </a:tabLst>
            </a:pPr>
            <a:r>
              <a:rPr sz="2400" dirty="0">
                <a:solidFill>
                  <a:srgbClr val="4E3A2F"/>
                </a:solidFill>
                <a:latin typeface="Arial Black"/>
                <a:cs typeface="Arial Black"/>
              </a:rPr>
              <a:t>APC/C</a:t>
            </a:r>
            <a:r>
              <a:rPr sz="2400" spc="-90" dirty="0">
                <a:solidFill>
                  <a:srgbClr val="4E3A2F"/>
                </a:solidFill>
                <a:latin typeface="Arial Black"/>
                <a:cs typeface="Arial Black"/>
              </a:rPr>
              <a:t> </a:t>
            </a:r>
            <a:r>
              <a:rPr sz="2400" spc="-10" dirty="0">
                <a:solidFill>
                  <a:srgbClr val="4E3A2F"/>
                </a:solidFill>
                <a:latin typeface="Arial Black"/>
                <a:cs typeface="Arial Black"/>
              </a:rPr>
              <a:t>CHECKPOINT</a:t>
            </a:r>
            <a:r>
              <a:rPr sz="2400" spc="-35" dirty="0">
                <a:solidFill>
                  <a:srgbClr val="4E3A2F"/>
                </a:solidFill>
                <a:latin typeface="Arial Black"/>
                <a:cs typeface="Arial Black"/>
              </a:rPr>
              <a:t> </a:t>
            </a:r>
            <a:r>
              <a:rPr sz="2400" dirty="0">
                <a:solidFill>
                  <a:srgbClr val="4E3A2F"/>
                </a:solidFill>
                <a:latin typeface="Arial Black"/>
                <a:cs typeface="Arial Black"/>
              </a:rPr>
              <a:t>(during</a:t>
            </a:r>
            <a:r>
              <a:rPr sz="2400" spc="-60" dirty="0">
                <a:solidFill>
                  <a:srgbClr val="4E3A2F"/>
                </a:solidFill>
                <a:latin typeface="Arial Black"/>
                <a:cs typeface="Arial Black"/>
              </a:rPr>
              <a:t> </a:t>
            </a:r>
            <a:r>
              <a:rPr sz="2400" spc="-10" dirty="0">
                <a:solidFill>
                  <a:srgbClr val="4E3A2F"/>
                </a:solidFill>
                <a:latin typeface="Arial Black"/>
                <a:cs typeface="Arial Black"/>
              </a:rPr>
              <a:t>mitosis)</a:t>
            </a:r>
            <a:endParaRPr lang="en-US" sz="2400" spc="-10" dirty="0">
              <a:solidFill>
                <a:srgbClr val="4E3A2F"/>
              </a:solidFill>
              <a:latin typeface="Arial Black"/>
              <a:cs typeface="Arial Black"/>
            </a:endParaRPr>
          </a:p>
          <a:p>
            <a:pPr marL="12700">
              <a:lnSpc>
                <a:spcPct val="100000"/>
              </a:lnSpc>
              <a:spcBef>
                <a:spcPts val="5"/>
              </a:spcBef>
              <a:tabLst>
                <a:tab pos="810895" algn="l"/>
              </a:tabLst>
            </a:pPr>
            <a:r>
              <a:rPr lang="en-US" sz="2400" spc="-10" dirty="0">
                <a:solidFill>
                  <a:srgbClr val="4E3A2F"/>
                </a:solidFill>
                <a:latin typeface="Arial Black"/>
                <a:cs typeface="Arial Black"/>
              </a:rPr>
              <a:t>	(Anaphase Promoting Complex / </a:t>
            </a:r>
            <a:r>
              <a:rPr lang="en-US" sz="2400" spc="-10" dirty="0" err="1">
                <a:solidFill>
                  <a:srgbClr val="4E3A2F"/>
                </a:solidFill>
                <a:latin typeface="Arial Black"/>
                <a:cs typeface="Arial Black"/>
              </a:rPr>
              <a:t>Cyclosome</a:t>
            </a:r>
            <a:r>
              <a:rPr lang="en-US" sz="2400" spc="-10" dirty="0">
                <a:solidFill>
                  <a:srgbClr val="4E3A2F"/>
                </a:solidFill>
                <a:latin typeface="Arial Black"/>
                <a:cs typeface="Arial Black"/>
              </a:rPr>
              <a:t>)</a:t>
            </a:r>
            <a:endParaRPr sz="2400" dirty="0">
              <a:latin typeface="Arial Black"/>
              <a:cs typeface="Arial Black"/>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1287017" y="107645"/>
            <a:ext cx="7031990" cy="574675"/>
          </a:xfrm>
          <a:prstGeom prst="rect">
            <a:avLst/>
          </a:prstGeom>
        </p:spPr>
        <p:txBody>
          <a:bodyPr vert="horz" wrap="square" lIns="0" tIns="12700" rIns="0" bIns="0" rtlCol="0">
            <a:spAutoFit/>
          </a:bodyPr>
          <a:lstStyle/>
          <a:p>
            <a:pPr marL="12700">
              <a:lnSpc>
                <a:spcPct val="100000"/>
              </a:lnSpc>
              <a:spcBef>
                <a:spcPts val="100"/>
              </a:spcBef>
            </a:pPr>
            <a:r>
              <a:rPr dirty="0"/>
              <a:t>CELL</a:t>
            </a:r>
            <a:r>
              <a:rPr spc="-130" dirty="0"/>
              <a:t> </a:t>
            </a:r>
            <a:r>
              <a:rPr dirty="0"/>
              <a:t>CYCLE</a:t>
            </a:r>
            <a:r>
              <a:rPr spc="-145" dirty="0"/>
              <a:t> </a:t>
            </a:r>
            <a:r>
              <a:rPr spc="-10" dirty="0"/>
              <a:t>CHECKPOINTS</a:t>
            </a:r>
          </a:p>
        </p:txBody>
      </p:sp>
      <p:sp>
        <p:nvSpPr>
          <p:cNvPr id="4" name="object 4"/>
          <p:cNvSpPr txBox="1"/>
          <p:nvPr/>
        </p:nvSpPr>
        <p:spPr>
          <a:xfrm>
            <a:off x="293319" y="1452432"/>
            <a:ext cx="8435975" cy="3758565"/>
          </a:xfrm>
          <a:prstGeom prst="rect">
            <a:avLst/>
          </a:prstGeom>
        </p:spPr>
        <p:txBody>
          <a:bodyPr vert="horz" wrap="square" lIns="0" tIns="85725" rIns="0" bIns="0" rtlCol="0">
            <a:spAutoFit/>
          </a:bodyPr>
          <a:lstStyle/>
          <a:p>
            <a:pPr marL="12700">
              <a:lnSpc>
                <a:spcPct val="100000"/>
              </a:lnSpc>
              <a:spcBef>
                <a:spcPts val="675"/>
              </a:spcBef>
            </a:pPr>
            <a:r>
              <a:rPr sz="2400" dirty="0">
                <a:solidFill>
                  <a:srgbClr val="4E3A2F"/>
                </a:solidFill>
                <a:latin typeface="Arial Black"/>
                <a:cs typeface="Arial Black"/>
              </a:rPr>
              <a:t>(I)</a:t>
            </a:r>
            <a:r>
              <a:rPr sz="2400" spc="-10" dirty="0">
                <a:solidFill>
                  <a:srgbClr val="4E3A2F"/>
                </a:solidFill>
                <a:latin typeface="Arial Black"/>
                <a:cs typeface="Arial Black"/>
              </a:rPr>
              <a:t> </a:t>
            </a:r>
            <a:r>
              <a:rPr sz="2400" dirty="0">
                <a:solidFill>
                  <a:srgbClr val="4E3A2F"/>
                </a:solidFill>
                <a:latin typeface="Arial Black"/>
                <a:cs typeface="Arial Black"/>
              </a:rPr>
              <a:t>G1/S</a:t>
            </a:r>
            <a:r>
              <a:rPr sz="2400" spc="-40" dirty="0">
                <a:solidFill>
                  <a:srgbClr val="4E3A2F"/>
                </a:solidFill>
                <a:latin typeface="Arial Black"/>
                <a:cs typeface="Arial Black"/>
              </a:rPr>
              <a:t> </a:t>
            </a:r>
            <a:r>
              <a:rPr sz="2400" dirty="0">
                <a:solidFill>
                  <a:srgbClr val="4E3A2F"/>
                </a:solidFill>
                <a:latin typeface="Arial Black"/>
                <a:cs typeface="Arial Black"/>
              </a:rPr>
              <a:t>CHECKPOINT</a:t>
            </a:r>
            <a:r>
              <a:rPr sz="2400" spc="5" dirty="0">
                <a:solidFill>
                  <a:srgbClr val="4E3A2F"/>
                </a:solidFill>
                <a:latin typeface="Arial Black"/>
                <a:cs typeface="Arial Black"/>
              </a:rPr>
              <a:t> </a:t>
            </a:r>
            <a:r>
              <a:rPr sz="2400" dirty="0">
                <a:solidFill>
                  <a:srgbClr val="4E3A2F"/>
                </a:solidFill>
                <a:latin typeface="Arial Black"/>
                <a:cs typeface="Arial Black"/>
              </a:rPr>
              <a:t>(before</a:t>
            </a:r>
            <a:r>
              <a:rPr sz="2400" spc="-50" dirty="0">
                <a:solidFill>
                  <a:srgbClr val="4E3A2F"/>
                </a:solidFill>
                <a:latin typeface="Arial Black"/>
                <a:cs typeface="Arial Black"/>
              </a:rPr>
              <a:t> </a:t>
            </a:r>
            <a:r>
              <a:rPr sz="2400" dirty="0">
                <a:solidFill>
                  <a:srgbClr val="4E3A2F"/>
                </a:solidFill>
                <a:latin typeface="Arial Black"/>
                <a:cs typeface="Arial Black"/>
              </a:rPr>
              <a:t>cell</a:t>
            </a:r>
            <a:r>
              <a:rPr sz="2400" spc="-20" dirty="0">
                <a:solidFill>
                  <a:srgbClr val="4E3A2F"/>
                </a:solidFill>
                <a:latin typeface="Arial Black"/>
                <a:cs typeface="Arial Black"/>
              </a:rPr>
              <a:t> </a:t>
            </a:r>
            <a:r>
              <a:rPr sz="2400" dirty="0">
                <a:solidFill>
                  <a:srgbClr val="4E3A2F"/>
                </a:solidFill>
                <a:latin typeface="Arial Black"/>
                <a:cs typeface="Arial Black"/>
              </a:rPr>
              <a:t>enters</a:t>
            </a:r>
            <a:r>
              <a:rPr sz="2400" spc="-60" dirty="0">
                <a:solidFill>
                  <a:srgbClr val="4E3A2F"/>
                </a:solidFill>
                <a:latin typeface="Arial Black"/>
                <a:cs typeface="Arial Black"/>
              </a:rPr>
              <a:t> </a:t>
            </a:r>
            <a:r>
              <a:rPr sz="2400" dirty="0">
                <a:solidFill>
                  <a:srgbClr val="4E3A2F"/>
                </a:solidFill>
                <a:latin typeface="Arial Black"/>
                <a:cs typeface="Arial Black"/>
              </a:rPr>
              <a:t>S</a:t>
            </a:r>
            <a:r>
              <a:rPr sz="2400" spc="-15" dirty="0">
                <a:solidFill>
                  <a:srgbClr val="4E3A2F"/>
                </a:solidFill>
                <a:latin typeface="Arial Black"/>
                <a:cs typeface="Arial Black"/>
              </a:rPr>
              <a:t> </a:t>
            </a:r>
            <a:r>
              <a:rPr sz="2400" spc="-10" dirty="0">
                <a:solidFill>
                  <a:srgbClr val="4E3A2F"/>
                </a:solidFill>
                <a:latin typeface="Arial Black"/>
                <a:cs typeface="Arial Black"/>
              </a:rPr>
              <a:t>phase):</a:t>
            </a:r>
            <a:endParaRPr sz="2400">
              <a:latin typeface="Arial Black"/>
              <a:cs typeface="Arial Black"/>
            </a:endParaRPr>
          </a:p>
          <a:p>
            <a:pPr marL="923290" indent="-401955">
              <a:lnSpc>
                <a:spcPct val="100000"/>
              </a:lnSpc>
              <a:spcBef>
                <a:spcPts val="580"/>
              </a:spcBef>
              <a:buChar char="►"/>
              <a:tabLst>
                <a:tab pos="923290" algn="l"/>
              </a:tabLst>
            </a:pPr>
            <a:r>
              <a:rPr sz="2400" dirty="0">
                <a:solidFill>
                  <a:srgbClr val="4E3A2F"/>
                </a:solidFill>
                <a:latin typeface="Arial Black"/>
                <a:cs typeface="Arial Black"/>
              </a:rPr>
              <a:t>Checks</a:t>
            </a:r>
            <a:r>
              <a:rPr sz="2400" spc="-70" dirty="0">
                <a:solidFill>
                  <a:srgbClr val="4E3A2F"/>
                </a:solidFill>
                <a:latin typeface="Arial Black"/>
                <a:cs typeface="Arial Black"/>
              </a:rPr>
              <a:t> </a:t>
            </a:r>
            <a:r>
              <a:rPr sz="2400" dirty="0">
                <a:solidFill>
                  <a:srgbClr val="4E3A2F"/>
                </a:solidFill>
                <a:latin typeface="Arial Black"/>
                <a:cs typeface="Arial Black"/>
              </a:rPr>
              <a:t>for</a:t>
            </a:r>
            <a:r>
              <a:rPr sz="2400" spc="-50" dirty="0">
                <a:solidFill>
                  <a:srgbClr val="4E3A2F"/>
                </a:solidFill>
                <a:latin typeface="Arial Black"/>
                <a:cs typeface="Arial Black"/>
              </a:rPr>
              <a:t> </a:t>
            </a:r>
            <a:r>
              <a:rPr sz="2400" dirty="0">
                <a:solidFill>
                  <a:srgbClr val="4E3A2F"/>
                </a:solidFill>
                <a:latin typeface="Arial Black"/>
                <a:cs typeface="Arial Black"/>
              </a:rPr>
              <a:t>cell</a:t>
            </a:r>
            <a:r>
              <a:rPr sz="2400" spc="-25" dirty="0">
                <a:solidFill>
                  <a:srgbClr val="4E3A2F"/>
                </a:solidFill>
                <a:latin typeface="Arial Black"/>
                <a:cs typeface="Arial Black"/>
              </a:rPr>
              <a:t> </a:t>
            </a:r>
            <a:r>
              <a:rPr sz="2400" spc="-20" dirty="0">
                <a:solidFill>
                  <a:srgbClr val="4E3A2F"/>
                </a:solidFill>
                <a:latin typeface="Arial Black"/>
                <a:cs typeface="Arial Black"/>
              </a:rPr>
              <a:t>size</a:t>
            </a:r>
            <a:endParaRPr sz="2400">
              <a:latin typeface="Arial Black"/>
              <a:cs typeface="Arial Black"/>
            </a:endParaRPr>
          </a:p>
          <a:p>
            <a:pPr marL="923290" indent="-401955">
              <a:lnSpc>
                <a:spcPct val="100000"/>
              </a:lnSpc>
              <a:spcBef>
                <a:spcPts val="580"/>
              </a:spcBef>
              <a:buChar char="►"/>
              <a:tabLst>
                <a:tab pos="923290" algn="l"/>
              </a:tabLst>
            </a:pPr>
            <a:r>
              <a:rPr sz="2400" dirty="0">
                <a:solidFill>
                  <a:srgbClr val="4E3A2F"/>
                </a:solidFill>
                <a:latin typeface="Arial Black"/>
                <a:cs typeface="Arial Black"/>
              </a:rPr>
              <a:t>Checks</a:t>
            </a:r>
            <a:r>
              <a:rPr sz="2400" spc="-85" dirty="0">
                <a:solidFill>
                  <a:srgbClr val="4E3A2F"/>
                </a:solidFill>
                <a:latin typeface="Arial Black"/>
                <a:cs typeface="Arial Black"/>
              </a:rPr>
              <a:t> </a:t>
            </a:r>
            <a:r>
              <a:rPr sz="2400" dirty="0">
                <a:solidFill>
                  <a:srgbClr val="4E3A2F"/>
                </a:solidFill>
                <a:latin typeface="Arial Black"/>
                <a:cs typeface="Arial Black"/>
              </a:rPr>
              <a:t>for</a:t>
            </a:r>
            <a:r>
              <a:rPr sz="2400" spc="-65" dirty="0">
                <a:solidFill>
                  <a:srgbClr val="4E3A2F"/>
                </a:solidFill>
                <a:latin typeface="Arial Black"/>
                <a:cs typeface="Arial Black"/>
              </a:rPr>
              <a:t> </a:t>
            </a:r>
            <a:r>
              <a:rPr sz="2400" spc="-10" dirty="0">
                <a:solidFill>
                  <a:srgbClr val="4E3A2F"/>
                </a:solidFill>
                <a:latin typeface="Arial Black"/>
                <a:cs typeface="Arial Black"/>
              </a:rPr>
              <a:t>nutrients</a:t>
            </a:r>
            <a:endParaRPr sz="2400">
              <a:latin typeface="Arial Black"/>
              <a:cs typeface="Arial Black"/>
            </a:endParaRPr>
          </a:p>
          <a:p>
            <a:pPr marL="923290" indent="-401955">
              <a:lnSpc>
                <a:spcPct val="100000"/>
              </a:lnSpc>
              <a:spcBef>
                <a:spcPts val="575"/>
              </a:spcBef>
              <a:buChar char="►"/>
              <a:tabLst>
                <a:tab pos="923290" algn="l"/>
              </a:tabLst>
            </a:pPr>
            <a:r>
              <a:rPr sz="2400" dirty="0">
                <a:solidFill>
                  <a:srgbClr val="4E3A2F"/>
                </a:solidFill>
                <a:latin typeface="Arial Black"/>
                <a:cs typeface="Arial Black"/>
              </a:rPr>
              <a:t>Checks</a:t>
            </a:r>
            <a:r>
              <a:rPr sz="2400" spc="-80" dirty="0">
                <a:solidFill>
                  <a:srgbClr val="4E3A2F"/>
                </a:solidFill>
                <a:latin typeface="Arial Black"/>
                <a:cs typeface="Arial Black"/>
              </a:rPr>
              <a:t> </a:t>
            </a:r>
            <a:r>
              <a:rPr sz="2400" dirty="0">
                <a:solidFill>
                  <a:srgbClr val="4E3A2F"/>
                </a:solidFill>
                <a:latin typeface="Arial Black"/>
                <a:cs typeface="Arial Black"/>
              </a:rPr>
              <a:t>for</a:t>
            </a:r>
            <a:r>
              <a:rPr sz="2400" spc="-60" dirty="0">
                <a:solidFill>
                  <a:srgbClr val="4E3A2F"/>
                </a:solidFill>
                <a:latin typeface="Arial Black"/>
                <a:cs typeface="Arial Black"/>
              </a:rPr>
              <a:t> </a:t>
            </a:r>
            <a:r>
              <a:rPr sz="2400" dirty="0">
                <a:solidFill>
                  <a:srgbClr val="4E3A2F"/>
                </a:solidFill>
                <a:latin typeface="Arial Black"/>
                <a:cs typeface="Arial Black"/>
              </a:rPr>
              <a:t>DNA</a:t>
            </a:r>
            <a:r>
              <a:rPr sz="2400" spc="-40" dirty="0">
                <a:solidFill>
                  <a:srgbClr val="4E3A2F"/>
                </a:solidFill>
                <a:latin typeface="Arial Black"/>
                <a:cs typeface="Arial Black"/>
              </a:rPr>
              <a:t> </a:t>
            </a:r>
            <a:r>
              <a:rPr sz="2400" spc="-10" dirty="0">
                <a:solidFill>
                  <a:srgbClr val="4E3A2F"/>
                </a:solidFill>
                <a:latin typeface="Arial Black"/>
                <a:cs typeface="Arial Black"/>
              </a:rPr>
              <a:t>damage</a:t>
            </a:r>
            <a:endParaRPr sz="2400">
              <a:latin typeface="Arial Black"/>
              <a:cs typeface="Arial Black"/>
            </a:endParaRPr>
          </a:p>
          <a:p>
            <a:pPr marL="923290" indent="-401955">
              <a:lnSpc>
                <a:spcPct val="100000"/>
              </a:lnSpc>
              <a:spcBef>
                <a:spcPts val="580"/>
              </a:spcBef>
              <a:buChar char="►"/>
              <a:tabLst>
                <a:tab pos="923290" algn="l"/>
              </a:tabLst>
            </a:pPr>
            <a:r>
              <a:rPr sz="2400" dirty="0">
                <a:solidFill>
                  <a:srgbClr val="4E3A2F"/>
                </a:solidFill>
                <a:latin typeface="Arial Black"/>
                <a:cs typeface="Arial Black"/>
              </a:rPr>
              <a:t>Checks</a:t>
            </a:r>
            <a:r>
              <a:rPr sz="2400" spc="-50" dirty="0">
                <a:solidFill>
                  <a:srgbClr val="4E3A2F"/>
                </a:solidFill>
                <a:latin typeface="Arial Black"/>
                <a:cs typeface="Arial Black"/>
              </a:rPr>
              <a:t> </a:t>
            </a:r>
            <a:r>
              <a:rPr sz="2400" dirty="0">
                <a:solidFill>
                  <a:srgbClr val="4E3A2F"/>
                </a:solidFill>
                <a:latin typeface="Arial Black"/>
                <a:cs typeface="Arial Black"/>
              </a:rPr>
              <a:t>for</a:t>
            </a:r>
            <a:r>
              <a:rPr sz="2400" spc="-30" dirty="0">
                <a:solidFill>
                  <a:srgbClr val="4E3A2F"/>
                </a:solidFill>
                <a:latin typeface="Arial Black"/>
                <a:cs typeface="Arial Black"/>
              </a:rPr>
              <a:t> </a:t>
            </a:r>
            <a:r>
              <a:rPr sz="2400" dirty="0">
                <a:solidFill>
                  <a:srgbClr val="4E3A2F"/>
                </a:solidFill>
                <a:latin typeface="Arial Black"/>
                <a:cs typeface="Arial Black"/>
              </a:rPr>
              <a:t>all</a:t>
            </a:r>
            <a:r>
              <a:rPr sz="2400" spc="-10" dirty="0">
                <a:solidFill>
                  <a:srgbClr val="4E3A2F"/>
                </a:solidFill>
                <a:latin typeface="Arial Black"/>
                <a:cs typeface="Arial Black"/>
              </a:rPr>
              <a:t> </a:t>
            </a:r>
            <a:r>
              <a:rPr sz="2400" dirty="0">
                <a:solidFill>
                  <a:srgbClr val="4E3A2F"/>
                </a:solidFill>
                <a:latin typeface="Arial Black"/>
                <a:cs typeface="Arial Black"/>
              </a:rPr>
              <a:t>the</a:t>
            </a:r>
            <a:r>
              <a:rPr sz="2400" spc="-15" dirty="0">
                <a:solidFill>
                  <a:srgbClr val="4E3A2F"/>
                </a:solidFill>
                <a:latin typeface="Arial Black"/>
                <a:cs typeface="Arial Black"/>
              </a:rPr>
              <a:t> </a:t>
            </a:r>
            <a:r>
              <a:rPr sz="2400" dirty="0">
                <a:solidFill>
                  <a:srgbClr val="4E3A2F"/>
                </a:solidFill>
                <a:latin typeface="Arial Black"/>
                <a:cs typeface="Arial Black"/>
              </a:rPr>
              <a:t>preparations</a:t>
            </a:r>
            <a:r>
              <a:rPr sz="2400" spc="-55" dirty="0">
                <a:solidFill>
                  <a:srgbClr val="4E3A2F"/>
                </a:solidFill>
                <a:latin typeface="Arial Black"/>
                <a:cs typeface="Arial Black"/>
              </a:rPr>
              <a:t> </a:t>
            </a:r>
            <a:r>
              <a:rPr sz="2400" dirty="0">
                <a:solidFill>
                  <a:srgbClr val="4E3A2F"/>
                </a:solidFill>
                <a:latin typeface="Arial Black"/>
                <a:cs typeface="Arial Black"/>
              </a:rPr>
              <a:t>(all</a:t>
            </a:r>
            <a:r>
              <a:rPr sz="2400" spc="-30" dirty="0">
                <a:solidFill>
                  <a:srgbClr val="4E3A2F"/>
                </a:solidFill>
                <a:latin typeface="Arial Black"/>
                <a:cs typeface="Arial Black"/>
              </a:rPr>
              <a:t> </a:t>
            </a:r>
            <a:r>
              <a:rPr sz="2400" spc="-10" dirty="0">
                <a:solidFill>
                  <a:srgbClr val="4E3A2F"/>
                </a:solidFill>
                <a:latin typeface="Arial Black"/>
                <a:cs typeface="Arial Black"/>
              </a:rPr>
              <a:t>proteins,</a:t>
            </a:r>
            <a:endParaRPr sz="2400">
              <a:latin typeface="Arial Black"/>
              <a:cs typeface="Arial Black"/>
            </a:endParaRPr>
          </a:p>
          <a:p>
            <a:pPr marL="927100">
              <a:lnSpc>
                <a:spcPct val="100000"/>
              </a:lnSpc>
            </a:pPr>
            <a:r>
              <a:rPr sz="2400" spc="-10" dirty="0">
                <a:solidFill>
                  <a:srgbClr val="4E3A2F"/>
                </a:solidFill>
                <a:latin typeface="Arial Black"/>
                <a:cs typeface="Arial Black"/>
              </a:rPr>
              <a:t>ATP</a:t>
            </a:r>
            <a:r>
              <a:rPr sz="2400" spc="-35" dirty="0">
                <a:solidFill>
                  <a:srgbClr val="4E3A2F"/>
                </a:solidFill>
                <a:latin typeface="Arial Black"/>
                <a:cs typeface="Arial Black"/>
              </a:rPr>
              <a:t> </a:t>
            </a:r>
            <a:r>
              <a:rPr sz="2400" dirty="0">
                <a:solidFill>
                  <a:srgbClr val="4E3A2F"/>
                </a:solidFill>
                <a:latin typeface="Arial Black"/>
                <a:cs typeface="Arial Black"/>
              </a:rPr>
              <a:t>etc.</a:t>
            </a:r>
            <a:r>
              <a:rPr sz="2400" spc="-50" dirty="0">
                <a:solidFill>
                  <a:srgbClr val="4E3A2F"/>
                </a:solidFill>
                <a:latin typeface="Arial Black"/>
                <a:cs typeface="Arial Black"/>
              </a:rPr>
              <a:t> </a:t>
            </a:r>
            <a:r>
              <a:rPr sz="2400" dirty="0">
                <a:solidFill>
                  <a:srgbClr val="4E3A2F"/>
                </a:solidFill>
                <a:latin typeface="Arial Black"/>
                <a:cs typeface="Arial Black"/>
              </a:rPr>
              <a:t>requires</a:t>
            </a:r>
            <a:r>
              <a:rPr sz="2400" spc="-60" dirty="0">
                <a:solidFill>
                  <a:srgbClr val="4E3A2F"/>
                </a:solidFill>
                <a:latin typeface="Arial Black"/>
                <a:cs typeface="Arial Black"/>
              </a:rPr>
              <a:t> </a:t>
            </a:r>
            <a:r>
              <a:rPr sz="2400" dirty="0">
                <a:solidFill>
                  <a:srgbClr val="4E3A2F"/>
                </a:solidFill>
                <a:latin typeface="Arial Black"/>
                <a:cs typeface="Arial Black"/>
              </a:rPr>
              <a:t>in</a:t>
            </a:r>
            <a:r>
              <a:rPr sz="2400" spc="-35" dirty="0">
                <a:solidFill>
                  <a:srgbClr val="4E3A2F"/>
                </a:solidFill>
                <a:latin typeface="Arial Black"/>
                <a:cs typeface="Arial Black"/>
              </a:rPr>
              <a:t> </a:t>
            </a:r>
            <a:r>
              <a:rPr sz="2400" dirty="0">
                <a:solidFill>
                  <a:srgbClr val="4E3A2F"/>
                </a:solidFill>
                <a:latin typeface="Arial Black"/>
                <a:cs typeface="Arial Black"/>
              </a:rPr>
              <a:t>S</a:t>
            </a:r>
            <a:r>
              <a:rPr sz="2400" spc="-35" dirty="0">
                <a:solidFill>
                  <a:srgbClr val="4E3A2F"/>
                </a:solidFill>
                <a:latin typeface="Arial Black"/>
                <a:cs typeface="Arial Black"/>
              </a:rPr>
              <a:t> </a:t>
            </a:r>
            <a:r>
              <a:rPr sz="2400" spc="-10" dirty="0">
                <a:solidFill>
                  <a:srgbClr val="4E3A2F"/>
                </a:solidFill>
                <a:latin typeface="Arial Black"/>
                <a:cs typeface="Arial Black"/>
              </a:rPr>
              <a:t>phase)</a:t>
            </a:r>
            <a:endParaRPr sz="2400">
              <a:latin typeface="Arial Black"/>
              <a:cs typeface="Arial Black"/>
            </a:endParaRPr>
          </a:p>
          <a:p>
            <a:pPr marL="923290" marR="607695" indent="-401955">
              <a:lnSpc>
                <a:spcPct val="100000"/>
              </a:lnSpc>
              <a:spcBef>
                <a:spcPts val="575"/>
              </a:spcBef>
              <a:buChar char="►"/>
              <a:tabLst>
                <a:tab pos="927100" algn="l"/>
              </a:tabLst>
            </a:pPr>
            <a:r>
              <a:rPr sz="2400" dirty="0">
                <a:solidFill>
                  <a:srgbClr val="4E3A2F"/>
                </a:solidFill>
                <a:latin typeface="Arial Black"/>
                <a:cs typeface="Arial Black"/>
              </a:rPr>
              <a:t>Checks</a:t>
            </a:r>
            <a:r>
              <a:rPr sz="2400" spc="-60" dirty="0">
                <a:solidFill>
                  <a:srgbClr val="4E3A2F"/>
                </a:solidFill>
                <a:latin typeface="Arial Black"/>
                <a:cs typeface="Arial Black"/>
              </a:rPr>
              <a:t> </a:t>
            </a:r>
            <a:r>
              <a:rPr sz="2400" dirty="0">
                <a:solidFill>
                  <a:srgbClr val="4E3A2F"/>
                </a:solidFill>
                <a:latin typeface="Arial Black"/>
                <a:cs typeface="Arial Black"/>
              </a:rPr>
              <a:t>whether</a:t>
            </a:r>
            <a:r>
              <a:rPr sz="2400" spc="-65" dirty="0">
                <a:solidFill>
                  <a:srgbClr val="4E3A2F"/>
                </a:solidFill>
                <a:latin typeface="Arial Black"/>
                <a:cs typeface="Arial Black"/>
              </a:rPr>
              <a:t> </a:t>
            </a:r>
            <a:r>
              <a:rPr sz="2400" dirty="0">
                <a:solidFill>
                  <a:srgbClr val="4E3A2F"/>
                </a:solidFill>
                <a:latin typeface="Arial Black"/>
                <a:cs typeface="Arial Black"/>
              </a:rPr>
              <a:t>S</a:t>
            </a:r>
            <a:r>
              <a:rPr sz="2400" spc="-20" dirty="0">
                <a:solidFill>
                  <a:srgbClr val="4E3A2F"/>
                </a:solidFill>
                <a:latin typeface="Arial Black"/>
                <a:cs typeface="Arial Black"/>
              </a:rPr>
              <a:t> </a:t>
            </a:r>
            <a:r>
              <a:rPr sz="2400" dirty="0">
                <a:solidFill>
                  <a:srgbClr val="4E3A2F"/>
                </a:solidFill>
                <a:latin typeface="Arial Black"/>
                <a:cs typeface="Arial Black"/>
              </a:rPr>
              <a:t>phase</a:t>
            </a:r>
            <a:r>
              <a:rPr sz="2400" spc="-35" dirty="0">
                <a:solidFill>
                  <a:srgbClr val="4E3A2F"/>
                </a:solidFill>
                <a:latin typeface="Arial Black"/>
                <a:cs typeface="Arial Black"/>
              </a:rPr>
              <a:t> </a:t>
            </a:r>
            <a:r>
              <a:rPr sz="2400" dirty="0">
                <a:solidFill>
                  <a:srgbClr val="4E3A2F"/>
                </a:solidFill>
                <a:latin typeface="Arial Black"/>
                <a:cs typeface="Arial Black"/>
              </a:rPr>
              <a:t>Cyclins</a:t>
            </a:r>
            <a:r>
              <a:rPr sz="2400" spc="-15" dirty="0">
                <a:solidFill>
                  <a:srgbClr val="4E3A2F"/>
                </a:solidFill>
                <a:latin typeface="Arial Black"/>
                <a:cs typeface="Arial Black"/>
              </a:rPr>
              <a:t> </a:t>
            </a:r>
            <a:r>
              <a:rPr sz="2400" dirty="0">
                <a:solidFill>
                  <a:srgbClr val="4E3A2F"/>
                </a:solidFill>
                <a:latin typeface="Arial Black"/>
                <a:cs typeface="Arial Black"/>
              </a:rPr>
              <a:t>and</a:t>
            </a:r>
            <a:r>
              <a:rPr sz="2400" spc="-50" dirty="0">
                <a:solidFill>
                  <a:srgbClr val="4E3A2F"/>
                </a:solidFill>
                <a:latin typeface="Arial Black"/>
                <a:cs typeface="Arial Black"/>
              </a:rPr>
              <a:t> </a:t>
            </a:r>
            <a:r>
              <a:rPr sz="2400" spc="-25" dirty="0">
                <a:solidFill>
                  <a:srgbClr val="4E3A2F"/>
                </a:solidFill>
                <a:latin typeface="Arial Black"/>
                <a:cs typeface="Arial Black"/>
              </a:rPr>
              <a:t>Cdk 	</a:t>
            </a:r>
            <a:r>
              <a:rPr sz="2400" dirty="0">
                <a:solidFill>
                  <a:srgbClr val="4E3A2F"/>
                </a:solidFill>
                <a:latin typeface="Arial Black"/>
                <a:cs typeface="Arial Black"/>
              </a:rPr>
              <a:t>complex</a:t>
            </a:r>
            <a:r>
              <a:rPr sz="2400" spc="-85" dirty="0">
                <a:solidFill>
                  <a:srgbClr val="4E3A2F"/>
                </a:solidFill>
                <a:latin typeface="Arial Black"/>
                <a:cs typeface="Arial Black"/>
              </a:rPr>
              <a:t> </a:t>
            </a:r>
            <a:r>
              <a:rPr sz="2400" dirty="0">
                <a:solidFill>
                  <a:srgbClr val="4E3A2F"/>
                </a:solidFill>
                <a:latin typeface="Arial Black"/>
                <a:cs typeface="Arial Black"/>
              </a:rPr>
              <a:t>is</a:t>
            </a:r>
            <a:r>
              <a:rPr sz="2400" spc="-55" dirty="0">
                <a:solidFill>
                  <a:srgbClr val="4E3A2F"/>
                </a:solidFill>
                <a:latin typeface="Arial Black"/>
                <a:cs typeface="Arial Black"/>
              </a:rPr>
              <a:t> </a:t>
            </a:r>
            <a:r>
              <a:rPr sz="2400" dirty="0">
                <a:solidFill>
                  <a:srgbClr val="4E3A2F"/>
                </a:solidFill>
                <a:latin typeface="Arial Black"/>
                <a:cs typeface="Arial Black"/>
              </a:rPr>
              <a:t>activated</a:t>
            </a:r>
            <a:r>
              <a:rPr sz="2400" spc="-55" dirty="0">
                <a:solidFill>
                  <a:srgbClr val="4E3A2F"/>
                </a:solidFill>
                <a:latin typeface="Arial Black"/>
                <a:cs typeface="Arial Black"/>
              </a:rPr>
              <a:t> </a:t>
            </a:r>
            <a:r>
              <a:rPr sz="2400" dirty="0">
                <a:solidFill>
                  <a:srgbClr val="4E3A2F"/>
                </a:solidFill>
                <a:latin typeface="Arial Black"/>
                <a:cs typeface="Arial Black"/>
              </a:rPr>
              <a:t>to</a:t>
            </a:r>
            <a:r>
              <a:rPr sz="2400" spc="-55" dirty="0">
                <a:solidFill>
                  <a:srgbClr val="4E3A2F"/>
                </a:solidFill>
                <a:latin typeface="Arial Black"/>
                <a:cs typeface="Arial Black"/>
              </a:rPr>
              <a:t> </a:t>
            </a:r>
            <a:r>
              <a:rPr sz="2400" dirty="0">
                <a:solidFill>
                  <a:srgbClr val="4E3A2F"/>
                </a:solidFill>
                <a:latin typeface="Arial Black"/>
                <a:cs typeface="Arial Black"/>
              </a:rPr>
              <a:t>initiate</a:t>
            </a:r>
            <a:r>
              <a:rPr sz="2400" spc="-40" dirty="0">
                <a:solidFill>
                  <a:srgbClr val="4E3A2F"/>
                </a:solidFill>
                <a:latin typeface="Arial Black"/>
                <a:cs typeface="Arial Black"/>
              </a:rPr>
              <a:t> </a:t>
            </a:r>
            <a:r>
              <a:rPr sz="2400" spc="-25" dirty="0">
                <a:solidFill>
                  <a:srgbClr val="4E3A2F"/>
                </a:solidFill>
                <a:latin typeface="Arial Black"/>
                <a:cs typeface="Arial Black"/>
              </a:rPr>
              <a:t>DNA 	</a:t>
            </a:r>
            <a:r>
              <a:rPr sz="2400" spc="-10" dirty="0">
                <a:solidFill>
                  <a:srgbClr val="4E3A2F"/>
                </a:solidFill>
                <a:latin typeface="Arial Black"/>
                <a:cs typeface="Arial Black"/>
              </a:rPr>
              <a:t>replication</a:t>
            </a:r>
            <a:endParaRPr sz="2400">
              <a:latin typeface="Arial Black"/>
              <a:cs typeface="Arial Black"/>
            </a:endParaRPr>
          </a:p>
        </p:txBody>
      </p:sp>
      <p:sp>
        <p:nvSpPr>
          <p:cNvPr id="5" name="object 5"/>
          <p:cNvSpPr txBox="1"/>
          <p:nvPr/>
        </p:nvSpPr>
        <p:spPr>
          <a:xfrm>
            <a:off x="293319" y="6136335"/>
            <a:ext cx="6292215" cy="391795"/>
          </a:xfrm>
          <a:prstGeom prst="rect">
            <a:avLst/>
          </a:prstGeom>
        </p:spPr>
        <p:txBody>
          <a:bodyPr vert="horz" wrap="square" lIns="0" tIns="12700" rIns="0" bIns="0" rtlCol="0">
            <a:spAutoFit/>
          </a:bodyPr>
          <a:lstStyle/>
          <a:p>
            <a:pPr marL="12700">
              <a:lnSpc>
                <a:spcPct val="100000"/>
              </a:lnSpc>
              <a:spcBef>
                <a:spcPts val="100"/>
              </a:spcBef>
            </a:pPr>
            <a:r>
              <a:rPr sz="2400" dirty="0">
                <a:solidFill>
                  <a:srgbClr val="4E3A2F"/>
                </a:solidFill>
                <a:latin typeface="Arial Black"/>
                <a:cs typeface="Arial Black"/>
              </a:rPr>
              <a:t>Then</a:t>
            </a:r>
            <a:r>
              <a:rPr sz="2400" spc="-40" dirty="0">
                <a:solidFill>
                  <a:srgbClr val="4E3A2F"/>
                </a:solidFill>
                <a:latin typeface="Arial Black"/>
                <a:cs typeface="Arial Black"/>
              </a:rPr>
              <a:t> </a:t>
            </a:r>
            <a:r>
              <a:rPr sz="2400" dirty="0">
                <a:solidFill>
                  <a:srgbClr val="4E3A2F"/>
                </a:solidFill>
                <a:latin typeface="Arial Black"/>
                <a:cs typeface="Arial Black"/>
              </a:rPr>
              <a:t>the</a:t>
            </a:r>
            <a:r>
              <a:rPr sz="2400" spc="-10" dirty="0">
                <a:solidFill>
                  <a:srgbClr val="4E3A2F"/>
                </a:solidFill>
                <a:latin typeface="Arial Black"/>
                <a:cs typeface="Arial Black"/>
              </a:rPr>
              <a:t> </a:t>
            </a:r>
            <a:r>
              <a:rPr sz="2400" dirty="0">
                <a:solidFill>
                  <a:srgbClr val="4E3A2F"/>
                </a:solidFill>
                <a:latin typeface="Arial Black"/>
                <a:cs typeface="Arial Black"/>
              </a:rPr>
              <a:t>cell</a:t>
            </a:r>
            <a:r>
              <a:rPr sz="2400" spc="-5" dirty="0">
                <a:solidFill>
                  <a:srgbClr val="4E3A2F"/>
                </a:solidFill>
                <a:latin typeface="Arial Black"/>
                <a:cs typeface="Arial Black"/>
              </a:rPr>
              <a:t> </a:t>
            </a:r>
            <a:r>
              <a:rPr sz="2400" dirty="0">
                <a:solidFill>
                  <a:srgbClr val="4E3A2F"/>
                </a:solidFill>
                <a:latin typeface="Arial Black"/>
                <a:cs typeface="Arial Black"/>
              </a:rPr>
              <a:t>passes</a:t>
            </a:r>
            <a:r>
              <a:rPr sz="2400" spc="-45" dirty="0">
                <a:solidFill>
                  <a:srgbClr val="4E3A2F"/>
                </a:solidFill>
                <a:latin typeface="Arial Black"/>
                <a:cs typeface="Arial Black"/>
              </a:rPr>
              <a:t> </a:t>
            </a:r>
            <a:r>
              <a:rPr sz="2400" dirty="0">
                <a:solidFill>
                  <a:srgbClr val="4E3A2F"/>
                </a:solidFill>
                <a:latin typeface="Arial Black"/>
                <a:cs typeface="Arial Black"/>
              </a:rPr>
              <a:t>to</a:t>
            </a:r>
            <a:r>
              <a:rPr sz="2400" spc="-15" dirty="0">
                <a:solidFill>
                  <a:srgbClr val="4E3A2F"/>
                </a:solidFill>
                <a:latin typeface="Arial Black"/>
                <a:cs typeface="Arial Black"/>
              </a:rPr>
              <a:t> </a:t>
            </a:r>
            <a:r>
              <a:rPr sz="2400" dirty="0">
                <a:solidFill>
                  <a:srgbClr val="4E3A2F"/>
                </a:solidFill>
                <a:latin typeface="Arial Black"/>
                <a:cs typeface="Arial Black"/>
              </a:rPr>
              <a:t>next</a:t>
            </a:r>
            <a:r>
              <a:rPr sz="2400" spc="-25" dirty="0">
                <a:solidFill>
                  <a:srgbClr val="4E3A2F"/>
                </a:solidFill>
                <a:latin typeface="Arial Black"/>
                <a:cs typeface="Arial Black"/>
              </a:rPr>
              <a:t> </a:t>
            </a:r>
            <a:r>
              <a:rPr sz="2400" dirty="0">
                <a:solidFill>
                  <a:srgbClr val="4E3A2F"/>
                </a:solidFill>
                <a:latin typeface="Arial Black"/>
                <a:cs typeface="Arial Black"/>
              </a:rPr>
              <a:t>S </a:t>
            </a:r>
            <a:r>
              <a:rPr sz="2400" spc="-10" dirty="0">
                <a:solidFill>
                  <a:srgbClr val="4E3A2F"/>
                </a:solidFill>
                <a:latin typeface="Arial Black"/>
                <a:cs typeface="Arial Black"/>
              </a:rPr>
              <a:t>phase.</a:t>
            </a:r>
            <a:endParaRPr sz="2400">
              <a:latin typeface="Arial Black"/>
              <a:cs typeface="Arial Black"/>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1287017" y="107645"/>
            <a:ext cx="7031990" cy="574675"/>
          </a:xfrm>
          <a:prstGeom prst="rect">
            <a:avLst/>
          </a:prstGeom>
        </p:spPr>
        <p:txBody>
          <a:bodyPr vert="horz" wrap="square" lIns="0" tIns="12700" rIns="0" bIns="0" rtlCol="0">
            <a:spAutoFit/>
          </a:bodyPr>
          <a:lstStyle/>
          <a:p>
            <a:pPr marL="12700">
              <a:lnSpc>
                <a:spcPct val="100000"/>
              </a:lnSpc>
              <a:spcBef>
                <a:spcPts val="100"/>
              </a:spcBef>
            </a:pPr>
            <a:r>
              <a:rPr dirty="0"/>
              <a:t>CELL</a:t>
            </a:r>
            <a:r>
              <a:rPr spc="-130" dirty="0"/>
              <a:t> </a:t>
            </a:r>
            <a:r>
              <a:rPr dirty="0"/>
              <a:t>CYCLE</a:t>
            </a:r>
            <a:r>
              <a:rPr spc="-145" dirty="0"/>
              <a:t> </a:t>
            </a:r>
            <a:r>
              <a:rPr spc="-10" dirty="0"/>
              <a:t>CHECKPOINTS</a:t>
            </a:r>
          </a:p>
        </p:txBody>
      </p:sp>
      <p:sp>
        <p:nvSpPr>
          <p:cNvPr id="4" name="object 4"/>
          <p:cNvSpPr txBox="1">
            <a:spLocks noGrp="1"/>
          </p:cNvSpPr>
          <p:nvPr>
            <p:ph type="body" idx="1"/>
          </p:nvPr>
        </p:nvSpPr>
        <p:spPr>
          <a:prstGeom prst="rect">
            <a:avLst/>
          </a:prstGeom>
        </p:spPr>
        <p:txBody>
          <a:bodyPr vert="horz" wrap="square" lIns="0" tIns="85725" rIns="0" bIns="0" rtlCol="0">
            <a:spAutoFit/>
          </a:bodyPr>
          <a:lstStyle/>
          <a:p>
            <a:pPr marL="12700">
              <a:lnSpc>
                <a:spcPct val="100000"/>
              </a:lnSpc>
              <a:spcBef>
                <a:spcPts val="675"/>
              </a:spcBef>
            </a:pPr>
            <a:r>
              <a:rPr dirty="0"/>
              <a:t>(I)</a:t>
            </a:r>
            <a:r>
              <a:rPr spc="-40" dirty="0"/>
              <a:t> </a:t>
            </a:r>
            <a:r>
              <a:rPr dirty="0"/>
              <a:t>G2/M</a:t>
            </a:r>
            <a:r>
              <a:rPr spc="-65" dirty="0"/>
              <a:t> </a:t>
            </a:r>
            <a:r>
              <a:rPr spc="-10" dirty="0"/>
              <a:t>CHECKPOINT</a:t>
            </a:r>
            <a:r>
              <a:rPr spc="-35" dirty="0"/>
              <a:t> </a:t>
            </a:r>
            <a:r>
              <a:rPr dirty="0"/>
              <a:t>(after</a:t>
            </a:r>
            <a:r>
              <a:rPr spc="-65" dirty="0"/>
              <a:t> </a:t>
            </a:r>
            <a:r>
              <a:rPr dirty="0"/>
              <a:t>S</a:t>
            </a:r>
            <a:r>
              <a:rPr spc="-55" dirty="0"/>
              <a:t> </a:t>
            </a:r>
            <a:r>
              <a:rPr spc="-10" dirty="0"/>
              <a:t>phase):</a:t>
            </a:r>
          </a:p>
          <a:p>
            <a:pPr marL="923290" indent="-401955">
              <a:lnSpc>
                <a:spcPct val="100000"/>
              </a:lnSpc>
              <a:spcBef>
                <a:spcPts val="580"/>
              </a:spcBef>
              <a:buChar char="►"/>
              <a:tabLst>
                <a:tab pos="923290" algn="l"/>
              </a:tabLst>
            </a:pPr>
            <a:r>
              <a:rPr dirty="0"/>
              <a:t>Checks</a:t>
            </a:r>
            <a:r>
              <a:rPr spc="-60" dirty="0"/>
              <a:t> </a:t>
            </a:r>
            <a:r>
              <a:rPr dirty="0"/>
              <a:t>for</a:t>
            </a:r>
            <a:r>
              <a:rPr spc="-40" dirty="0"/>
              <a:t> </a:t>
            </a:r>
            <a:r>
              <a:rPr dirty="0"/>
              <a:t>proper</a:t>
            </a:r>
            <a:r>
              <a:rPr spc="-40" dirty="0"/>
              <a:t> </a:t>
            </a:r>
            <a:r>
              <a:rPr dirty="0"/>
              <a:t>DNA</a:t>
            </a:r>
            <a:r>
              <a:rPr spc="-55" dirty="0"/>
              <a:t> </a:t>
            </a:r>
            <a:r>
              <a:rPr spc="-10" dirty="0"/>
              <a:t>replication</a:t>
            </a:r>
          </a:p>
          <a:p>
            <a:pPr marL="923290" indent="-401955">
              <a:lnSpc>
                <a:spcPct val="100000"/>
              </a:lnSpc>
              <a:spcBef>
                <a:spcPts val="575"/>
              </a:spcBef>
              <a:buChar char="►"/>
              <a:tabLst>
                <a:tab pos="923290" algn="l"/>
              </a:tabLst>
            </a:pPr>
            <a:r>
              <a:rPr dirty="0"/>
              <a:t>Checks</a:t>
            </a:r>
            <a:r>
              <a:rPr spc="-50" dirty="0"/>
              <a:t> </a:t>
            </a:r>
            <a:r>
              <a:rPr dirty="0"/>
              <a:t>for</a:t>
            </a:r>
            <a:r>
              <a:rPr spc="-30" dirty="0"/>
              <a:t> </a:t>
            </a:r>
            <a:r>
              <a:rPr dirty="0"/>
              <a:t>all</a:t>
            </a:r>
            <a:r>
              <a:rPr spc="-10" dirty="0"/>
              <a:t> </a:t>
            </a:r>
            <a:r>
              <a:rPr dirty="0"/>
              <a:t>the</a:t>
            </a:r>
            <a:r>
              <a:rPr spc="-15" dirty="0"/>
              <a:t> </a:t>
            </a:r>
            <a:r>
              <a:rPr dirty="0"/>
              <a:t>preparations</a:t>
            </a:r>
            <a:r>
              <a:rPr spc="-55" dirty="0"/>
              <a:t> </a:t>
            </a:r>
            <a:r>
              <a:rPr dirty="0"/>
              <a:t>(all</a:t>
            </a:r>
            <a:r>
              <a:rPr spc="-30" dirty="0"/>
              <a:t> </a:t>
            </a:r>
            <a:r>
              <a:rPr spc="-10" dirty="0"/>
              <a:t>proteins,</a:t>
            </a:r>
          </a:p>
          <a:p>
            <a:pPr marL="927100">
              <a:lnSpc>
                <a:spcPct val="100000"/>
              </a:lnSpc>
              <a:spcBef>
                <a:spcPts val="5"/>
              </a:spcBef>
            </a:pPr>
            <a:r>
              <a:rPr spc="-10" dirty="0"/>
              <a:t>ATP</a:t>
            </a:r>
            <a:r>
              <a:rPr spc="-30" dirty="0"/>
              <a:t> </a:t>
            </a:r>
            <a:r>
              <a:rPr dirty="0"/>
              <a:t>etc.</a:t>
            </a:r>
            <a:r>
              <a:rPr spc="-45" dirty="0"/>
              <a:t> </a:t>
            </a:r>
            <a:r>
              <a:rPr dirty="0"/>
              <a:t>required</a:t>
            </a:r>
            <a:r>
              <a:rPr spc="-55" dirty="0"/>
              <a:t> </a:t>
            </a:r>
            <a:r>
              <a:rPr dirty="0"/>
              <a:t>in</a:t>
            </a:r>
            <a:r>
              <a:rPr spc="-35" dirty="0"/>
              <a:t> </a:t>
            </a:r>
            <a:r>
              <a:rPr dirty="0"/>
              <a:t>M</a:t>
            </a:r>
            <a:r>
              <a:rPr spc="-30" dirty="0"/>
              <a:t> </a:t>
            </a:r>
            <a:r>
              <a:rPr spc="-10" dirty="0"/>
              <a:t>phase)</a:t>
            </a:r>
          </a:p>
          <a:p>
            <a:pPr marL="923290" indent="-401955">
              <a:lnSpc>
                <a:spcPct val="100000"/>
              </a:lnSpc>
              <a:spcBef>
                <a:spcPts val="575"/>
              </a:spcBef>
              <a:buChar char="►"/>
              <a:tabLst>
                <a:tab pos="923290" algn="l"/>
              </a:tabLst>
            </a:pPr>
            <a:r>
              <a:rPr dirty="0"/>
              <a:t>Checks</a:t>
            </a:r>
            <a:r>
              <a:rPr spc="-110" dirty="0"/>
              <a:t> </a:t>
            </a:r>
            <a:r>
              <a:rPr dirty="0"/>
              <a:t>for</a:t>
            </a:r>
            <a:r>
              <a:rPr spc="-85" dirty="0"/>
              <a:t> </a:t>
            </a:r>
            <a:r>
              <a:rPr dirty="0"/>
              <a:t>Tubulin</a:t>
            </a:r>
            <a:r>
              <a:rPr spc="-75" dirty="0"/>
              <a:t> </a:t>
            </a:r>
            <a:r>
              <a:rPr spc="-10" dirty="0"/>
              <a:t>synthesis</a:t>
            </a:r>
          </a:p>
          <a:p>
            <a:pPr marL="923290" indent="-401955">
              <a:lnSpc>
                <a:spcPct val="100000"/>
              </a:lnSpc>
              <a:spcBef>
                <a:spcPts val="580"/>
              </a:spcBef>
              <a:buChar char="►"/>
              <a:tabLst>
                <a:tab pos="923290" algn="l"/>
              </a:tabLst>
            </a:pPr>
            <a:r>
              <a:rPr dirty="0"/>
              <a:t>Checks</a:t>
            </a:r>
            <a:r>
              <a:rPr spc="-55" dirty="0"/>
              <a:t> </a:t>
            </a:r>
            <a:r>
              <a:rPr dirty="0"/>
              <a:t>whether</a:t>
            </a:r>
            <a:r>
              <a:rPr spc="-65" dirty="0"/>
              <a:t> </a:t>
            </a:r>
            <a:r>
              <a:rPr dirty="0"/>
              <a:t>M</a:t>
            </a:r>
            <a:r>
              <a:rPr spc="-20" dirty="0"/>
              <a:t> </a:t>
            </a:r>
            <a:r>
              <a:rPr dirty="0"/>
              <a:t>phase</a:t>
            </a:r>
            <a:r>
              <a:rPr spc="-30" dirty="0"/>
              <a:t> </a:t>
            </a:r>
            <a:r>
              <a:rPr dirty="0"/>
              <a:t>Cyclins</a:t>
            </a:r>
            <a:r>
              <a:rPr spc="-40" dirty="0"/>
              <a:t> </a:t>
            </a:r>
            <a:r>
              <a:rPr dirty="0"/>
              <a:t>and</a:t>
            </a:r>
            <a:r>
              <a:rPr spc="-15" dirty="0"/>
              <a:t> </a:t>
            </a:r>
            <a:r>
              <a:rPr spc="-25" dirty="0"/>
              <a:t>Cdk</a:t>
            </a:r>
          </a:p>
          <a:p>
            <a:pPr marL="927100">
              <a:lnSpc>
                <a:spcPct val="100000"/>
              </a:lnSpc>
            </a:pPr>
            <a:r>
              <a:rPr dirty="0"/>
              <a:t>complex</a:t>
            </a:r>
            <a:r>
              <a:rPr spc="-85" dirty="0"/>
              <a:t> </a:t>
            </a:r>
            <a:r>
              <a:rPr dirty="0"/>
              <a:t>is</a:t>
            </a:r>
            <a:r>
              <a:rPr spc="-55" dirty="0"/>
              <a:t> </a:t>
            </a:r>
            <a:r>
              <a:rPr dirty="0"/>
              <a:t>activated</a:t>
            </a:r>
            <a:r>
              <a:rPr spc="-55" dirty="0"/>
              <a:t> </a:t>
            </a:r>
            <a:r>
              <a:rPr dirty="0"/>
              <a:t>to</a:t>
            </a:r>
            <a:r>
              <a:rPr spc="-55" dirty="0"/>
              <a:t> </a:t>
            </a:r>
            <a:r>
              <a:rPr dirty="0"/>
              <a:t>initiate</a:t>
            </a:r>
            <a:r>
              <a:rPr spc="-40" dirty="0"/>
              <a:t> </a:t>
            </a:r>
            <a:r>
              <a:rPr spc="-10" dirty="0"/>
              <a:t>mitosis</a:t>
            </a:r>
          </a:p>
        </p:txBody>
      </p:sp>
      <p:sp>
        <p:nvSpPr>
          <p:cNvPr id="5" name="object 5"/>
          <p:cNvSpPr txBox="1"/>
          <p:nvPr/>
        </p:nvSpPr>
        <p:spPr>
          <a:xfrm>
            <a:off x="293319" y="5546242"/>
            <a:ext cx="6355080" cy="391160"/>
          </a:xfrm>
          <a:prstGeom prst="rect">
            <a:avLst/>
          </a:prstGeom>
        </p:spPr>
        <p:txBody>
          <a:bodyPr vert="horz" wrap="square" lIns="0" tIns="12700" rIns="0" bIns="0" rtlCol="0">
            <a:spAutoFit/>
          </a:bodyPr>
          <a:lstStyle/>
          <a:p>
            <a:pPr marL="12700">
              <a:lnSpc>
                <a:spcPct val="100000"/>
              </a:lnSpc>
              <a:spcBef>
                <a:spcPts val="100"/>
              </a:spcBef>
            </a:pPr>
            <a:r>
              <a:rPr sz="2400" dirty="0">
                <a:solidFill>
                  <a:srgbClr val="4E3A2F"/>
                </a:solidFill>
                <a:latin typeface="Arial Black"/>
                <a:cs typeface="Arial Black"/>
              </a:rPr>
              <a:t>Then</a:t>
            </a:r>
            <a:r>
              <a:rPr sz="2400" spc="-40" dirty="0">
                <a:solidFill>
                  <a:srgbClr val="4E3A2F"/>
                </a:solidFill>
                <a:latin typeface="Arial Black"/>
                <a:cs typeface="Arial Black"/>
              </a:rPr>
              <a:t> </a:t>
            </a:r>
            <a:r>
              <a:rPr sz="2400" dirty="0">
                <a:solidFill>
                  <a:srgbClr val="4E3A2F"/>
                </a:solidFill>
                <a:latin typeface="Arial Black"/>
                <a:cs typeface="Arial Black"/>
              </a:rPr>
              <a:t>the</a:t>
            </a:r>
            <a:r>
              <a:rPr sz="2400" spc="-10" dirty="0">
                <a:solidFill>
                  <a:srgbClr val="4E3A2F"/>
                </a:solidFill>
                <a:latin typeface="Arial Black"/>
                <a:cs typeface="Arial Black"/>
              </a:rPr>
              <a:t> </a:t>
            </a:r>
            <a:r>
              <a:rPr sz="2400" dirty="0">
                <a:solidFill>
                  <a:srgbClr val="4E3A2F"/>
                </a:solidFill>
                <a:latin typeface="Arial Black"/>
                <a:cs typeface="Arial Black"/>
              </a:rPr>
              <a:t>cell</a:t>
            </a:r>
            <a:r>
              <a:rPr sz="2400" spc="-15" dirty="0">
                <a:solidFill>
                  <a:srgbClr val="4E3A2F"/>
                </a:solidFill>
                <a:latin typeface="Arial Black"/>
                <a:cs typeface="Arial Black"/>
              </a:rPr>
              <a:t> </a:t>
            </a:r>
            <a:r>
              <a:rPr sz="2400" dirty="0">
                <a:solidFill>
                  <a:srgbClr val="4E3A2F"/>
                </a:solidFill>
                <a:latin typeface="Arial Black"/>
                <a:cs typeface="Arial Black"/>
              </a:rPr>
              <a:t>passes</a:t>
            </a:r>
            <a:r>
              <a:rPr sz="2400" spc="-40" dirty="0">
                <a:solidFill>
                  <a:srgbClr val="4E3A2F"/>
                </a:solidFill>
                <a:latin typeface="Arial Black"/>
                <a:cs typeface="Arial Black"/>
              </a:rPr>
              <a:t> </a:t>
            </a:r>
            <a:r>
              <a:rPr sz="2400" dirty="0">
                <a:solidFill>
                  <a:srgbClr val="4E3A2F"/>
                </a:solidFill>
                <a:latin typeface="Arial Black"/>
                <a:cs typeface="Arial Black"/>
              </a:rPr>
              <a:t>to</a:t>
            </a:r>
            <a:r>
              <a:rPr sz="2400" spc="-10" dirty="0">
                <a:solidFill>
                  <a:srgbClr val="4E3A2F"/>
                </a:solidFill>
                <a:latin typeface="Arial Black"/>
                <a:cs typeface="Arial Black"/>
              </a:rPr>
              <a:t> </a:t>
            </a:r>
            <a:r>
              <a:rPr sz="2400" dirty="0">
                <a:solidFill>
                  <a:srgbClr val="4E3A2F"/>
                </a:solidFill>
                <a:latin typeface="Arial Black"/>
                <a:cs typeface="Arial Black"/>
              </a:rPr>
              <a:t>next</a:t>
            </a:r>
            <a:r>
              <a:rPr sz="2400" spc="-20" dirty="0">
                <a:solidFill>
                  <a:srgbClr val="4E3A2F"/>
                </a:solidFill>
                <a:latin typeface="Arial Black"/>
                <a:cs typeface="Arial Black"/>
              </a:rPr>
              <a:t> </a:t>
            </a:r>
            <a:r>
              <a:rPr sz="2400" dirty="0">
                <a:solidFill>
                  <a:srgbClr val="4E3A2F"/>
                </a:solidFill>
                <a:latin typeface="Arial Black"/>
                <a:cs typeface="Arial Black"/>
              </a:rPr>
              <a:t>M</a:t>
            </a:r>
            <a:r>
              <a:rPr sz="2400" spc="-15" dirty="0">
                <a:solidFill>
                  <a:srgbClr val="4E3A2F"/>
                </a:solidFill>
                <a:latin typeface="Arial Black"/>
                <a:cs typeface="Arial Black"/>
              </a:rPr>
              <a:t> </a:t>
            </a:r>
            <a:r>
              <a:rPr sz="2400" spc="-10" dirty="0">
                <a:solidFill>
                  <a:srgbClr val="4E3A2F"/>
                </a:solidFill>
                <a:latin typeface="Arial Black"/>
                <a:cs typeface="Arial Black"/>
              </a:rPr>
              <a:t>phase.</a:t>
            </a:r>
            <a:endParaRPr sz="2400">
              <a:latin typeface="Arial Black"/>
              <a:cs typeface="Arial Black"/>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853F52-A7FF-1462-B750-D7C5834DC020}"/>
            </a:ext>
          </a:extLst>
        </p:cNvPr>
        <p:cNvGrpSpPr/>
        <p:nvPr/>
      </p:nvGrpSpPr>
      <p:grpSpPr>
        <a:xfrm>
          <a:off x="0" y="0"/>
          <a:ext cx="0" cy="0"/>
          <a:chOff x="0" y="0"/>
          <a:chExt cx="0" cy="0"/>
        </a:xfrm>
      </p:grpSpPr>
      <p:sp>
        <p:nvSpPr>
          <p:cNvPr id="3" name="object 3">
            <a:extLst>
              <a:ext uri="{FF2B5EF4-FFF2-40B4-BE49-F238E27FC236}">
                <a16:creationId xmlns:a16="http://schemas.microsoft.com/office/drawing/2014/main" id="{64CBC656-702F-7D5F-1EB4-69794844D173}"/>
              </a:ext>
            </a:extLst>
          </p:cNvPr>
          <p:cNvSpPr txBox="1">
            <a:spLocks noGrp="1"/>
          </p:cNvSpPr>
          <p:nvPr>
            <p:ph type="title"/>
          </p:nvPr>
        </p:nvSpPr>
        <p:spPr>
          <a:xfrm>
            <a:off x="464820" y="107645"/>
            <a:ext cx="8298180" cy="566822"/>
          </a:xfrm>
          <a:prstGeom prst="rect">
            <a:avLst/>
          </a:prstGeom>
        </p:spPr>
        <p:txBody>
          <a:bodyPr vert="horz" wrap="square" lIns="0" tIns="12700" rIns="0" bIns="0" rtlCol="0">
            <a:spAutoFit/>
          </a:bodyPr>
          <a:lstStyle/>
          <a:p>
            <a:pPr marL="12700">
              <a:lnSpc>
                <a:spcPct val="100000"/>
              </a:lnSpc>
              <a:spcBef>
                <a:spcPts val="100"/>
              </a:spcBef>
            </a:pPr>
            <a:r>
              <a:rPr lang="en-US" dirty="0"/>
              <a:t>APC / C CHECKPOINT</a:t>
            </a:r>
            <a:endParaRPr spc="-10" dirty="0"/>
          </a:p>
        </p:txBody>
      </p:sp>
      <p:sp>
        <p:nvSpPr>
          <p:cNvPr id="4" name="object 4">
            <a:extLst>
              <a:ext uri="{FF2B5EF4-FFF2-40B4-BE49-F238E27FC236}">
                <a16:creationId xmlns:a16="http://schemas.microsoft.com/office/drawing/2014/main" id="{E2CDD4B3-C841-279C-36E9-80E557FA7172}"/>
              </a:ext>
            </a:extLst>
          </p:cNvPr>
          <p:cNvSpPr txBox="1">
            <a:spLocks noGrp="1"/>
          </p:cNvSpPr>
          <p:nvPr>
            <p:ph type="body" idx="1"/>
          </p:nvPr>
        </p:nvSpPr>
        <p:spPr>
          <a:xfrm>
            <a:off x="293318" y="1667128"/>
            <a:ext cx="8850681" cy="3618298"/>
          </a:xfrm>
          <a:prstGeom prst="rect">
            <a:avLst/>
          </a:prstGeom>
        </p:spPr>
        <p:txBody>
          <a:bodyPr vert="horz" wrap="square" lIns="0" tIns="85725" rIns="0" bIns="0" rtlCol="0">
            <a:spAutoFit/>
          </a:bodyPr>
          <a:lstStyle/>
          <a:p>
            <a:pPr marL="12700" algn="just">
              <a:spcBef>
                <a:spcPts val="675"/>
              </a:spcBef>
            </a:pPr>
            <a:r>
              <a:rPr lang="en-US" sz="2200" dirty="0">
                <a:solidFill>
                  <a:srgbClr val="000099"/>
                </a:solidFill>
              </a:rPr>
              <a:t>Anaphase Promoting Complex / </a:t>
            </a:r>
            <a:r>
              <a:rPr lang="en-US" sz="2200" dirty="0" err="1">
                <a:solidFill>
                  <a:srgbClr val="000099"/>
                </a:solidFill>
              </a:rPr>
              <a:t>Cyclosome</a:t>
            </a:r>
            <a:r>
              <a:rPr lang="en-US" sz="2200" dirty="0">
                <a:solidFill>
                  <a:srgbClr val="000099"/>
                </a:solidFill>
              </a:rPr>
              <a:t> Checkpoint </a:t>
            </a:r>
          </a:p>
          <a:p>
            <a:pPr marL="355600" indent="-342900" algn="just">
              <a:lnSpc>
                <a:spcPct val="100000"/>
              </a:lnSpc>
              <a:spcBef>
                <a:spcPts val="675"/>
              </a:spcBef>
              <a:buFont typeface="Wingdings" panose="05000000000000000000" pitchFamily="2" charset="2"/>
              <a:buChar char="Ø"/>
            </a:pPr>
            <a:r>
              <a:rPr lang="en-US" dirty="0"/>
              <a:t>It refers to a critical control point in the cell cycle that regulates the timing of anaphase</a:t>
            </a:r>
          </a:p>
          <a:p>
            <a:pPr marL="355600" indent="-342900" algn="just">
              <a:lnSpc>
                <a:spcPct val="100000"/>
              </a:lnSpc>
              <a:spcBef>
                <a:spcPts val="675"/>
              </a:spcBef>
              <a:buFont typeface="Wingdings" panose="05000000000000000000" pitchFamily="2" charset="2"/>
              <a:buChar char="Ø"/>
            </a:pPr>
            <a:r>
              <a:rPr lang="en-US" dirty="0"/>
              <a:t>It ensures that all chromosomes are properly aligned and attached to the mitotic spindle before separation occurs. </a:t>
            </a:r>
          </a:p>
          <a:p>
            <a:pPr marL="355600" indent="-342900" algn="just">
              <a:lnSpc>
                <a:spcPct val="100000"/>
              </a:lnSpc>
              <a:spcBef>
                <a:spcPts val="675"/>
              </a:spcBef>
              <a:buFont typeface="Wingdings" panose="05000000000000000000" pitchFamily="2" charset="2"/>
              <a:buChar char="Ø"/>
            </a:pPr>
            <a:r>
              <a:rPr lang="en-US" dirty="0"/>
              <a:t>It is part of the spindle assembly checkpoint (SAC), which prevents premature progression into anaphase and ensures genomic stability. </a:t>
            </a:r>
            <a:endParaRPr spc="-10" dirty="0"/>
          </a:p>
        </p:txBody>
      </p:sp>
    </p:spTree>
    <p:extLst>
      <p:ext uri="{BB962C8B-B14F-4D97-AF65-F5344CB8AC3E}">
        <p14:creationId xmlns:p14="http://schemas.microsoft.com/office/powerpoint/2010/main" val="9758844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1287017" y="107645"/>
            <a:ext cx="7031990" cy="574675"/>
          </a:xfrm>
          <a:prstGeom prst="rect">
            <a:avLst/>
          </a:prstGeom>
        </p:spPr>
        <p:txBody>
          <a:bodyPr vert="horz" wrap="square" lIns="0" tIns="12700" rIns="0" bIns="0" rtlCol="0">
            <a:spAutoFit/>
          </a:bodyPr>
          <a:lstStyle/>
          <a:p>
            <a:pPr marL="12700">
              <a:lnSpc>
                <a:spcPct val="100000"/>
              </a:lnSpc>
              <a:spcBef>
                <a:spcPts val="100"/>
              </a:spcBef>
            </a:pPr>
            <a:r>
              <a:rPr dirty="0"/>
              <a:t>CELL</a:t>
            </a:r>
            <a:r>
              <a:rPr spc="-130" dirty="0"/>
              <a:t> </a:t>
            </a:r>
            <a:r>
              <a:rPr dirty="0"/>
              <a:t>CYCLE</a:t>
            </a:r>
            <a:r>
              <a:rPr spc="-145" dirty="0"/>
              <a:t> </a:t>
            </a:r>
            <a:r>
              <a:rPr spc="-10" dirty="0"/>
              <a:t>CHECKPOINTS</a:t>
            </a:r>
          </a:p>
        </p:txBody>
      </p:sp>
      <p:sp>
        <p:nvSpPr>
          <p:cNvPr id="4" name="object 4"/>
          <p:cNvSpPr txBox="1"/>
          <p:nvPr/>
        </p:nvSpPr>
        <p:spPr>
          <a:xfrm>
            <a:off x="293319" y="1090041"/>
            <a:ext cx="8623935" cy="4842510"/>
          </a:xfrm>
          <a:prstGeom prst="rect">
            <a:avLst/>
          </a:prstGeom>
        </p:spPr>
        <p:txBody>
          <a:bodyPr vert="horz" wrap="square" lIns="0" tIns="11430" rIns="0" bIns="0" rtlCol="0">
            <a:spAutoFit/>
          </a:bodyPr>
          <a:lstStyle/>
          <a:p>
            <a:pPr marL="12700" marR="6350" algn="just">
              <a:spcBef>
                <a:spcPts val="90"/>
              </a:spcBef>
            </a:pPr>
            <a:r>
              <a:rPr sz="2000" dirty="0">
                <a:solidFill>
                  <a:srgbClr val="000099"/>
                </a:solidFill>
                <a:latin typeface="Arial Black"/>
              </a:rPr>
              <a:t>ALL  THE  CHECKPOINTS  REQUIRE  THE  SERVICES  OF  A COMPLEX OF PROTEINS. THE LEVELS OF THESE PROTEINS ARE INCREASED IN DAMAGED CELLS. THEY ALLOW TIME TO REPAIR DNA BY BLOCKING THE CELL CYCLE.</a:t>
            </a:r>
          </a:p>
          <a:p>
            <a:pPr>
              <a:spcBef>
                <a:spcPts val="545"/>
              </a:spcBef>
            </a:pPr>
            <a:endParaRPr sz="2000" dirty="0">
              <a:solidFill>
                <a:srgbClr val="000099"/>
              </a:solidFill>
              <a:latin typeface="Arial Black"/>
            </a:endParaRPr>
          </a:p>
          <a:p>
            <a:pPr marL="12700" marR="5080" algn="just"/>
            <a:r>
              <a:rPr sz="2000" dirty="0">
                <a:solidFill>
                  <a:srgbClr val="000099"/>
                </a:solidFill>
                <a:latin typeface="Arial Black"/>
              </a:rPr>
              <a:t>P53 IS ONE SUCH PROTEIN WHICH SENSES DNA DAMAGE AND CAN HALT PROGRESSION OF THE CELL CYCLE IN G1 PHASE  BY  BLOCKING  THE  ACTIVITY  OF  Cdk  2  UNTIL DAMAGE CAN BE REPAIRED. IF THE DAMAGE IS SO SEVERE THAT  IT  CAN  NOT  BE  REPAIRED,  THEN  THE  CELL DESTRUCTS ITSELF BY APOPTOSIS.</a:t>
            </a:r>
          </a:p>
          <a:p>
            <a:pPr>
              <a:spcBef>
                <a:spcPts val="550"/>
              </a:spcBef>
            </a:pPr>
            <a:endParaRPr sz="2000" dirty="0">
              <a:solidFill>
                <a:srgbClr val="000099"/>
              </a:solidFill>
              <a:latin typeface="Arial Black"/>
            </a:endParaRPr>
          </a:p>
          <a:p>
            <a:pPr marL="12700" marR="7620" algn="just"/>
            <a:r>
              <a:rPr sz="2000" dirty="0">
                <a:solidFill>
                  <a:srgbClr val="000099"/>
                </a:solidFill>
                <a:latin typeface="Arial Black"/>
              </a:rPr>
              <a:t>IN CASE OF DAMAGE TO DNA AFTER S PHASE, THE ACTION OF CDK 1 IS INHIBITED, THUS STOPPING PROGRESSION OF THE CELL FROM G2 TO MITOSIS.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dirty="0"/>
              <a:t>CELL</a:t>
            </a:r>
            <a:r>
              <a:rPr spc="-5" dirty="0"/>
              <a:t> </a:t>
            </a:r>
            <a:r>
              <a:rPr spc="-35" dirty="0"/>
              <a:t>CYCLE</a:t>
            </a:r>
          </a:p>
        </p:txBody>
      </p:sp>
      <p:sp>
        <p:nvSpPr>
          <p:cNvPr id="4" name="object 4"/>
          <p:cNvSpPr txBox="1"/>
          <p:nvPr/>
        </p:nvSpPr>
        <p:spPr>
          <a:xfrm>
            <a:off x="383540" y="1161110"/>
            <a:ext cx="8531225" cy="3910686"/>
          </a:xfrm>
          <a:prstGeom prst="rect">
            <a:avLst/>
          </a:prstGeom>
        </p:spPr>
        <p:txBody>
          <a:bodyPr vert="horz" wrap="square" lIns="0" tIns="12065" rIns="0" bIns="0" rtlCol="0">
            <a:spAutoFit/>
          </a:bodyPr>
          <a:lstStyle/>
          <a:p>
            <a:pPr marL="12700" algn="just">
              <a:lnSpc>
                <a:spcPct val="100000"/>
              </a:lnSpc>
              <a:spcBef>
                <a:spcPts val="95"/>
              </a:spcBef>
            </a:pPr>
            <a:r>
              <a:rPr sz="2000" dirty="0">
                <a:solidFill>
                  <a:schemeClr val="tx1"/>
                </a:solidFill>
                <a:latin typeface="Arial Black"/>
                <a:cs typeface="Times New Roman" panose="02020603050405020304" pitchFamily="18" charset="0"/>
              </a:rPr>
              <a:t>Cell</a:t>
            </a:r>
            <a:r>
              <a:rPr sz="2000" spc="-100" dirty="0">
                <a:solidFill>
                  <a:schemeClr val="tx1"/>
                </a:solidFill>
                <a:latin typeface="Arial Black"/>
                <a:cs typeface="Times New Roman" panose="02020603050405020304" pitchFamily="18" charset="0"/>
              </a:rPr>
              <a:t> </a:t>
            </a:r>
            <a:r>
              <a:rPr sz="2000" dirty="0">
                <a:solidFill>
                  <a:schemeClr val="tx1"/>
                </a:solidFill>
                <a:latin typeface="Arial Black"/>
                <a:cs typeface="Times New Roman" panose="02020603050405020304" pitchFamily="18" charset="0"/>
              </a:rPr>
              <a:t>cycle</a:t>
            </a:r>
            <a:r>
              <a:rPr sz="2000" spc="-65" dirty="0">
                <a:solidFill>
                  <a:schemeClr val="tx1"/>
                </a:solidFill>
                <a:latin typeface="Arial Black"/>
                <a:cs typeface="Times New Roman" panose="02020603050405020304" pitchFamily="18" charset="0"/>
              </a:rPr>
              <a:t> </a:t>
            </a:r>
            <a:r>
              <a:rPr sz="2000" dirty="0">
                <a:solidFill>
                  <a:schemeClr val="tx1"/>
                </a:solidFill>
                <a:latin typeface="Arial Black"/>
                <a:cs typeface="Times New Roman" panose="02020603050405020304" pitchFamily="18" charset="0"/>
              </a:rPr>
              <a:t>was</a:t>
            </a:r>
            <a:r>
              <a:rPr sz="2000" spc="-50" dirty="0">
                <a:solidFill>
                  <a:schemeClr val="tx1"/>
                </a:solidFill>
                <a:latin typeface="Arial Black"/>
                <a:cs typeface="Times New Roman" panose="02020603050405020304" pitchFamily="18" charset="0"/>
              </a:rPr>
              <a:t> </a:t>
            </a:r>
            <a:r>
              <a:rPr sz="2000" dirty="0">
                <a:solidFill>
                  <a:schemeClr val="tx1"/>
                </a:solidFill>
                <a:latin typeface="Arial Black"/>
                <a:cs typeface="Times New Roman" panose="02020603050405020304" pitchFamily="18" charset="0"/>
              </a:rPr>
              <a:t>described</a:t>
            </a:r>
            <a:r>
              <a:rPr sz="2000" spc="-25" dirty="0">
                <a:solidFill>
                  <a:schemeClr val="tx1"/>
                </a:solidFill>
                <a:latin typeface="Arial Black"/>
                <a:cs typeface="Times New Roman" panose="02020603050405020304" pitchFamily="18" charset="0"/>
              </a:rPr>
              <a:t> </a:t>
            </a:r>
            <a:r>
              <a:rPr sz="2000" dirty="0">
                <a:solidFill>
                  <a:schemeClr val="tx1"/>
                </a:solidFill>
                <a:latin typeface="Arial Black"/>
                <a:cs typeface="Times New Roman" panose="02020603050405020304" pitchFamily="18" charset="0"/>
              </a:rPr>
              <a:t>by</a:t>
            </a:r>
            <a:r>
              <a:rPr sz="2000" spc="-55" dirty="0">
                <a:solidFill>
                  <a:schemeClr val="tx1"/>
                </a:solidFill>
                <a:latin typeface="Arial Black"/>
                <a:cs typeface="Times New Roman" panose="02020603050405020304" pitchFamily="18" charset="0"/>
              </a:rPr>
              <a:t> </a:t>
            </a:r>
            <a:r>
              <a:rPr sz="2000" dirty="0">
                <a:solidFill>
                  <a:schemeClr val="tx1"/>
                </a:solidFill>
                <a:latin typeface="Arial Black"/>
                <a:cs typeface="Times New Roman" panose="02020603050405020304" pitchFamily="18" charset="0"/>
              </a:rPr>
              <a:t>Howard</a:t>
            </a:r>
            <a:r>
              <a:rPr sz="2000" spc="-20" dirty="0">
                <a:solidFill>
                  <a:schemeClr val="tx1"/>
                </a:solidFill>
                <a:latin typeface="Arial Black"/>
                <a:cs typeface="Times New Roman" panose="02020603050405020304" pitchFamily="18" charset="0"/>
              </a:rPr>
              <a:t> </a:t>
            </a:r>
            <a:r>
              <a:rPr sz="2000" dirty="0">
                <a:solidFill>
                  <a:schemeClr val="tx1"/>
                </a:solidFill>
                <a:latin typeface="Arial Black"/>
                <a:cs typeface="Times New Roman" panose="02020603050405020304" pitchFamily="18" charset="0"/>
              </a:rPr>
              <a:t>and</a:t>
            </a:r>
            <a:r>
              <a:rPr sz="2000" spc="-45" dirty="0">
                <a:solidFill>
                  <a:schemeClr val="tx1"/>
                </a:solidFill>
                <a:latin typeface="Arial Black"/>
                <a:cs typeface="Times New Roman" panose="02020603050405020304" pitchFamily="18" charset="0"/>
              </a:rPr>
              <a:t> </a:t>
            </a:r>
            <a:r>
              <a:rPr sz="2000" dirty="0">
                <a:solidFill>
                  <a:schemeClr val="tx1"/>
                </a:solidFill>
                <a:latin typeface="Arial Black"/>
                <a:cs typeface="Times New Roman" panose="02020603050405020304" pitchFamily="18" charset="0"/>
              </a:rPr>
              <a:t>Pele</a:t>
            </a:r>
            <a:r>
              <a:rPr sz="2000" spc="-65" dirty="0">
                <a:solidFill>
                  <a:schemeClr val="tx1"/>
                </a:solidFill>
                <a:latin typeface="Arial Black"/>
                <a:cs typeface="Times New Roman" panose="02020603050405020304" pitchFamily="18" charset="0"/>
              </a:rPr>
              <a:t> </a:t>
            </a:r>
            <a:r>
              <a:rPr sz="2000" dirty="0">
                <a:solidFill>
                  <a:schemeClr val="tx1"/>
                </a:solidFill>
                <a:latin typeface="Arial Black"/>
                <a:cs typeface="Times New Roman" panose="02020603050405020304" pitchFamily="18" charset="0"/>
              </a:rPr>
              <a:t>in</a:t>
            </a:r>
            <a:r>
              <a:rPr sz="2000" spc="-90" dirty="0">
                <a:solidFill>
                  <a:schemeClr val="tx1"/>
                </a:solidFill>
                <a:latin typeface="Arial Black"/>
                <a:cs typeface="Times New Roman" panose="02020603050405020304" pitchFamily="18" charset="0"/>
              </a:rPr>
              <a:t> </a:t>
            </a:r>
            <a:r>
              <a:rPr sz="2000" spc="-10" dirty="0">
                <a:solidFill>
                  <a:schemeClr val="tx1"/>
                </a:solidFill>
                <a:latin typeface="Arial Black"/>
                <a:cs typeface="Times New Roman" panose="02020603050405020304" pitchFamily="18" charset="0"/>
              </a:rPr>
              <a:t>1953.</a:t>
            </a:r>
            <a:endParaRPr lang="en-PK" sz="2000" dirty="0">
              <a:solidFill>
                <a:schemeClr val="tx1"/>
              </a:solidFill>
              <a:latin typeface="Arial Black"/>
              <a:cs typeface="Arial Black"/>
            </a:endParaRPr>
          </a:p>
          <a:p>
            <a:pPr>
              <a:lnSpc>
                <a:spcPct val="100000"/>
              </a:lnSpc>
              <a:spcBef>
                <a:spcPts val="540"/>
              </a:spcBef>
            </a:pPr>
            <a:endParaRPr lang="en-PK" sz="2000" dirty="0">
              <a:solidFill>
                <a:schemeClr val="tx1"/>
              </a:solidFill>
              <a:latin typeface="Arial Black"/>
              <a:cs typeface="Arial Black"/>
            </a:endParaRPr>
          </a:p>
          <a:p>
            <a:pPr marL="12700" marR="5080" algn="just">
              <a:lnSpc>
                <a:spcPct val="100000"/>
              </a:lnSpc>
            </a:pPr>
            <a:r>
              <a:rPr sz="2000" dirty="0">
                <a:solidFill>
                  <a:schemeClr val="tx1"/>
                </a:solidFill>
                <a:latin typeface="Arial Black"/>
                <a:cs typeface="Times New Roman" panose="02020603050405020304" pitchFamily="18" charset="0"/>
              </a:rPr>
              <a:t>Cell</a:t>
            </a:r>
            <a:r>
              <a:rPr sz="2000" spc="-35" dirty="0">
                <a:solidFill>
                  <a:schemeClr val="tx1"/>
                </a:solidFill>
                <a:latin typeface="Arial Black"/>
                <a:cs typeface="Times New Roman" panose="02020603050405020304" pitchFamily="18" charset="0"/>
              </a:rPr>
              <a:t>  </a:t>
            </a:r>
            <a:r>
              <a:rPr sz="2000" dirty="0">
                <a:solidFill>
                  <a:schemeClr val="tx1"/>
                </a:solidFill>
                <a:latin typeface="Arial Black"/>
                <a:cs typeface="Times New Roman" panose="02020603050405020304" pitchFamily="18" charset="0"/>
              </a:rPr>
              <a:t>cycle</a:t>
            </a:r>
            <a:r>
              <a:rPr sz="2000" spc="-35" dirty="0">
                <a:solidFill>
                  <a:schemeClr val="tx1"/>
                </a:solidFill>
                <a:latin typeface="Arial Black"/>
                <a:cs typeface="Times New Roman" panose="02020603050405020304" pitchFamily="18" charset="0"/>
              </a:rPr>
              <a:t>  </a:t>
            </a:r>
            <a:r>
              <a:rPr sz="2000" dirty="0">
                <a:solidFill>
                  <a:schemeClr val="tx1"/>
                </a:solidFill>
                <a:latin typeface="Arial Black"/>
                <a:cs typeface="Times New Roman" panose="02020603050405020304" pitchFamily="18" charset="0"/>
              </a:rPr>
              <a:t>is</a:t>
            </a:r>
            <a:r>
              <a:rPr sz="2000" spc="-45" dirty="0">
                <a:solidFill>
                  <a:schemeClr val="tx1"/>
                </a:solidFill>
                <a:latin typeface="Arial Black"/>
                <a:cs typeface="Times New Roman" panose="02020603050405020304" pitchFamily="18" charset="0"/>
              </a:rPr>
              <a:t>  </a:t>
            </a:r>
            <a:r>
              <a:rPr sz="2000" dirty="0">
                <a:solidFill>
                  <a:schemeClr val="tx1"/>
                </a:solidFill>
                <a:latin typeface="Arial Black"/>
                <a:cs typeface="Times New Roman" panose="02020603050405020304" pitchFamily="18" charset="0"/>
              </a:rPr>
              <a:t>defined</a:t>
            </a:r>
            <a:r>
              <a:rPr sz="2000" spc="-25" dirty="0">
                <a:solidFill>
                  <a:schemeClr val="tx1"/>
                </a:solidFill>
                <a:latin typeface="Arial Black"/>
                <a:cs typeface="Times New Roman" panose="02020603050405020304" pitchFamily="18" charset="0"/>
              </a:rPr>
              <a:t>  </a:t>
            </a:r>
            <a:r>
              <a:rPr sz="2000" dirty="0">
                <a:solidFill>
                  <a:schemeClr val="tx1"/>
                </a:solidFill>
                <a:latin typeface="Arial Black"/>
                <a:cs typeface="Times New Roman" panose="02020603050405020304" pitchFamily="18" charset="0"/>
              </a:rPr>
              <a:t>as</a:t>
            </a:r>
            <a:r>
              <a:rPr sz="2000" spc="-30" dirty="0">
                <a:solidFill>
                  <a:schemeClr val="tx1"/>
                </a:solidFill>
                <a:latin typeface="Arial Black"/>
                <a:cs typeface="Times New Roman" panose="02020603050405020304" pitchFamily="18" charset="0"/>
              </a:rPr>
              <a:t>  </a:t>
            </a:r>
            <a:r>
              <a:rPr sz="2000" dirty="0">
                <a:solidFill>
                  <a:schemeClr val="tx1"/>
                </a:solidFill>
                <a:latin typeface="Arial Black"/>
                <a:cs typeface="Times New Roman" panose="02020603050405020304" pitchFamily="18" charset="0"/>
              </a:rPr>
              <a:t>the</a:t>
            </a:r>
            <a:r>
              <a:rPr sz="2000" spc="-40" dirty="0">
                <a:solidFill>
                  <a:schemeClr val="tx1"/>
                </a:solidFill>
                <a:latin typeface="Arial Black"/>
                <a:cs typeface="Times New Roman" panose="02020603050405020304" pitchFamily="18" charset="0"/>
              </a:rPr>
              <a:t>  </a:t>
            </a:r>
            <a:r>
              <a:rPr sz="2000" dirty="0">
                <a:solidFill>
                  <a:schemeClr val="tx1"/>
                </a:solidFill>
                <a:latin typeface="Arial Black"/>
                <a:cs typeface="Times New Roman" panose="02020603050405020304" pitchFamily="18" charset="0"/>
              </a:rPr>
              <a:t>stages</a:t>
            </a:r>
            <a:r>
              <a:rPr sz="2000" spc="-30" dirty="0">
                <a:solidFill>
                  <a:schemeClr val="tx1"/>
                </a:solidFill>
                <a:latin typeface="Arial Black"/>
                <a:cs typeface="Times New Roman" panose="02020603050405020304" pitchFamily="18" charset="0"/>
              </a:rPr>
              <a:t>  </a:t>
            </a:r>
            <a:r>
              <a:rPr sz="2000" dirty="0">
                <a:solidFill>
                  <a:schemeClr val="tx1"/>
                </a:solidFill>
                <a:latin typeface="Arial Black"/>
                <a:cs typeface="Times New Roman" panose="02020603050405020304" pitchFamily="18" charset="0"/>
              </a:rPr>
              <a:t>through</a:t>
            </a:r>
            <a:r>
              <a:rPr sz="2000" spc="-25" dirty="0">
                <a:solidFill>
                  <a:schemeClr val="tx1"/>
                </a:solidFill>
                <a:latin typeface="Arial Black"/>
                <a:cs typeface="Times New Roman" panose="02020603050405020304" pitchFamily="18" charset="0"/>
              </a:rPr>
              <a:t>  </a:t>
            </a:r>
            <a:r>
              <a:rPr sz="2000" dirty="0">
                <a:solidFill>
                  <a:schemeClr val="tx1"/>
                </a:solidFill>
                <a:latin typeface="Arial Black"/>
                <a:cs typeface="Times New Roman" panose="02020603050405020304" pitchFamily="18" charset="0"/>
              </a:rPr>
              <a:t>which</a:t>
            </a:r>
            <a:r>
              <a:rPr sz="2000" spc="-35" dirty="0">
                <a:solidFill>
                  <a:schemeClr val="tx1"/>
                </a:solidFill>
                <a:latin typeface="Arial Black"/>
                <a:cs typeface="Times New Roman" panose="02020603050405020304" pitchFamily="18" charset="0"/>
              </a:rPr>
              <a:t>  </a:t>
            </a:r>
            <a:r>
              <a:rPr sz="2000" dirty="0">
                <a:solidFill>
                  <a:schemeClr val="tx1"/>
                </a:solidFill>
                <a:latin typeface="Arial Black"/>
                <a:cs typeface="Times New Roman" panose="02020603050405020304" pitchFamily="18" charset="0"/>
              </a:rPr>
              <a:t>a</a:t>
            </a:r>
            <a:r>
              <a:rPr sz="2000" spc="-35" dirty="0">
                <a:solidFill>
                  <a:schemeClr val="tx1"/>
                </a:solidFill>
                <a:latin typeface="Arial Black"/>
                <a:cs typeface="Times New Roman" panose="02020603050405020304" pitchFamily="18" charset="0"/>
              </a:rPr>
              <a:t>  </a:t>
            </a:r>
            <a:r>
              <a:rPr sz="2000" spc="-20" dirty="0">
                <a:solidFill>
                  <a:schemeClr val="tx1"/>
                </a:solidFill>
                <a:latin typeface="Arial Black"/>
                <a:cs typeface="Times New Roman" panose="02020603050405020304" pitchFamily="18" charset="0"/>
              </a:rPr>
              <a:t>cell </a:t>
            </a:r>
            <a:r>
              <a:rPr sz="2000" dirty="0">
                <a:solidFill>
                  <a:schemeClr val="tx1"/>
                </a:solidFill>
                <a:latin typeface="Arial Black"/>
                <a:cs typeface="Times New Roman" panose="02020603050405020304" pitchFamily="18" charset="0"/>
              </a:rPr>
              <a:t>passes</a:t>
            </a:r>
            <a:r>
              <a:rPr sz="2000" spc="175" dirty="0">
                <a:solidFill>
                  <a:schemeClr val="tx1"/>
                </a:solidFill>
                <a:latin typeface="Arial Black"/>
                <a:cs typeface="Times New Roman" panose="02020603050405020304" pitchFamily="18" charset="0"/>
              </a:rPr>
              <a:t> </a:t>
            </a:r>
            <a:r>
              <a:rPr sz="2000" dirty="0">
                <a:solidFill>
                  <a:schemeClr val="tx1"/>
                </a:solidFill>
                <a:latin typeface="Arial Black"/>
                <a:cs typeface="Times New Roman" panose="02020603050405020304" pitchFamily="18" charset="0"/>
              </a:rPr>
              <a:t>from</a:t>
            </a:r>
            <a:r>
              <a:rPr sz="2000" spc="175" dirty="0">
                <a:solidFill>
                  <a:schemeClr val="tx1"/>
                </a:solidFill>
                <a:latin typeface="Arial Black"/>
                <a:cs typeface="Times New Roman" panose="02020603050405020304" pitchFamily="18" charset="0"/>
              </a:rPr>
              <a:t> </a:t>
            </a:r>
            <a:r>
              <a:rPr sz="2000" dirty="0">
                <a:solidFill>
                  <a:schemeClr val="tx1"/>
                </a:solidFill>
                <a:latin typeface="Arial Black"/>
                <a:cs typeface="Times New Roman" panose="02020603050405020304" pitchFamily="18" charset="0"/>
              </a:rPr>
              <a:t>one</a:t>
            </a:r>
            <a:r>
              <a:rPr sz="2000" spc="165" dirty="0">
                <a:solidFill>
                  <a:schemeClr val="tx1"/>
                </a:solidFill>
                <a:latin typeface="Arial Black"/>
                <a:cs typeface="Times New Roman" panose="02020603050405020304" pitchFamily="18" charset="0"/>
              </a:rPr>
              <a:t> </a:t>
            </a:r>
            <a:r>
              <a:rPr sz="2000" dirty="0">
                <a:solidFill>
                  <a:schemeClr val="tx1"/>
                </a:solidFill>
                <a:latin typeface="Arial Black"/>
                <a:cs typeface="Times New Roman" panose="02020603050405020304" pitchFamily="18" charset="0"/>
              </a:rPr>
              <a:t>cell</a:t>
            </a:r>
            <a:r>
              <a:rPr sz="2000" spc="165" dirty="0">
                <a:solidFill>
                  <a:schemeClr val="tx1"/>
                </a:solidFill>
                <a:latin typeface="Arial Black"/>
                <a:cs typeface="Times New Roman" panose="02020603050405020304" pitchFamily="18" charset="0"/>
              </a:rPr>
              <a:t> </a:t>
            </a:r>
            <a:r>
              <a:rPr sz="2000" dirty="0">
                <a:solidFill>
                  <a:schemeClr val="tx1"/>
                </a:solidFill>
                <a:latin typeface="Arial Black"/>
                <a:cs typeface="Times New Roman" panose="02020603050405020304" pitchFamily="18" charset="0"/>
              </a:rPr>
              <a:t>division</a:t>
            </a:r>
            <a:r>
              <a:rPr sz="2000" spc="175" dirty="0">
                <a:solidFill>
                  <a:schemeClr val="tx1"/>
                </a:solidFill>
                <a:latin typeface="Arial Black"/>
                <a:cs typeface="Times New Roman" panose="02020603050405020304" pitchFamily="18" charset="0"/>
              </a:rPr>
              <a:t> </a:t>
            </a:r>
            <a:r>
              <a:rPr sz="2000" dirty="0">
                <a:solidFill>
                  <a:schemeClr val="tx1"/>
                </a:solidFill>
                <a:latin typeface="Arial Black"/>
                <a:cs typeface="Times New Roman" panose="02020603050405020304" pitchFamily="18" charset="0"/>
              </a:rPr>
              <a:t>to</a:t>
            </a:r>
            <a:r>
              <a:rPr sz="2000" spc="165" dirty="0">
                <a:solidFill>
                  <a:schemeClr val="tx1"/>
                </a:solidFill>
                <a:latin typeface="Arial Black"/>
                <a:cs typeface="Times New Roman" panose="02020603050405020304" pitchFamily="18" charset="0"/>
              </a:rPr>
              <a:t> </a:t>
            </a:r>
            <a:r>
              <a:rPr sz="2000" dirty="0">
                <a:solidFill>
                  <a:schemeClr val="tx1"/>
                </a:solidFill>
                <a:latin typeface="Arial Black"/>
                <a:cs typeface="Times New Roman" panose="02020603050405020304" pitchFamily="18" charset="0"/>
              </a:rPr>
              <a:t>the</a:t>
            </a:r>
            <a:r>
              <a:rPr sz="2000" spc="160" dirty="0">
                <a:solidFill>
                  <a:schemeClr val="tx1"/>
                </a:solidFill>
                <a:latin typeface="Arial Black"/>
                <a:cs typeface="Times New Roman" panose="02020603050405020304" pitchFamily="18" charset="0"/>
              </a:rPr>
              <a:t> </a:t>
            </a:r>
            <a:r>
              <a:rPr sz="2000" dirty="0">
                <a:solidFill>
                  <a:schemeClr val="tx1"/>
                </a:solidFill>
                <a:latin typeface="Arial Black"/>
                <a:cs typeface="Times New Roman" panose="02020603050405020304" pitchFamily="18" charset="0"/>
              </a:rPr>
              <a:t>next.</a:t>
            </a:r>
            <a:r>
              <a:rPr sz="2000" spc="160" dirty="0">
                <a:solidFill>
                  <a:schemeClr val="tx1"/>
                </a:solidFill>
                <a:latin typeface="Arial Black"/>
                <a:cs typeface="Times New Roman" panose="02020603050405020304" pitchFamily="18" charset="0"/>
              </a:rPr>
              <a:t> </a:t>
            </a:r>
            <a:r>
              <a:rPr sz="2000" dirty="0">
                <a:solidFill>
                  <a:schemeClr val="tx1"/>
                </a:solidFill>
                <a:latin typeface="Arial Black"/>
                <a:cs typeface="Times New Roman" panose="02020603050405020304" pitchFamily="18" charset="0"/>
              </a:rPr>
              <a:t>During</a:t>
            </a:r>
            <a:r>
              <a:rPr sz="2000" spc="170" dirty="0">
                <a:solidFill>
                  <a:schemeClr val="tx1"/>
                </a:solidFill>
                <a:latin typeface="Arial Black"/>
                <a:cs typeface="Times New Roman" panose="02020603050405020304" pitchFamily="18" charset="0"/>
              </a:rPr>
              <a:t> </a:t>
            </a:r>
            <a:r>
              <a:rPr sz="2000" dirty="0">
                <a:solidFill>
                  <a:schemeClr val="tx1"/>
                </a:solidFill>
                <a:latin typeface="Arial Black"/>
                <a:cs typeface="Times New Roman" panose="02020603050405020304" pitchFamily="18" charset="0"/>
              </a:rPr>
              <a:t>this</a:t>
            </a:r>
            <a:r>
              <a:rPr sz="2000" spc="180" dirty="0">
                <a:solidFill>
                  <a:schemeClr val="tx1"/>
                </a:solidFill>
                <a:latin typeface="Arial Black"/>
                <a:cs typeface="Times New Roman" panose="02020603050405020304" pitchFamily="18" charset="0"/>
              </a:rPr>
              <a:t> </a:t>
            </a:r>
            <a:r>
              <a:rPr sz="2000" spc="-10" dirty="0">
                <a:solidFill>
                  <a:schemeClr val="tx1"/>
                </a:solidFill>
                <a:latin typeface="Arial Black"/>
                <a:cs typeface="Times New Roman" panose="02020603050405020304" pitchFamily="18" charset="0"/>
              </a:rPr>
              <a:t>phase </a:t>
            </a:r>
            <a:r>
              <a:rPr sz="2000" dirty="0">
                <a:solidFill>
                  <a:schemeClr val="tx1"/>
                </a:solidFill>
                <a:latin typeface="Arial Black"/>
                <a:cs typeface="Times New Roman" panose="02020603050405020304" pitchFamily="18" charset="0"/>
              </a:rPr>
              <a:t>the</a:t>
            </a:r>
            <a:r>
              <a:rPr sz="2000" spc="-55" dirty="0">
                <a:solidFill>
                  <a:schemeClr val="tx1"/>
                </a:solidFill>
                <a:latin typeface="Arial Black"/>
                <a:cs typeface="Times New Roman" panose="02020603050405020304" pitchFamily="18" charset="0"/>
              </a:rPr>
              <a:t> </a:t>
            </a:r>
            <a:r>
              <a:rPr sz="2000" dirty="0">
                <a:solidFill>
                  <a:schemeClr val="tx1"/>
                </a:solidFill>
                <a:latin typeface="Arial Black"/>
                <a:cs typeface="Times New Roman" panose="02020603050405020304" pitchFamily="18" charset="0"/>
              </a:rPr>
              <a:t>cell</a:t>
            </a:r>
            <a:r>
              <a:rPr sz="2000" spc="-45" dirty="0">
                <a:solidFill>
                  <a:schemeClr val="tx1"/>
                </a:solidFill>
                <a:latin typeface="Arial Black"/>
                <a:cs typeface="Times New Roman" panose="02020603050405020304" pitchFamily="18" charset="0"/>
              </a:rPr>
              <a:t> </a:t>
            </a:r>
            <a:r>
              <a:rPr sz="2000" dirty="0">
                <a:solidFill>
                  <a:schemeClr val="tx1"/>
                </a:solidFill>
                <a:latin typeface="Arial Black"/>
                <a:cs typeface="Times New Roman" panose="02020603050405020304" pitchFamily="18" charset="0"/>
              </a:rPr>
              <a:t>grows</a:t>
            </a:r>
            <a:r>
              <a:rPr sz="2000" spc="-5" dirty="0">
                <a:solidFill>
                  <a:schemeClr val="tx1"/>
                </a:solidFill>
                <a:latin typeface="Arial Black"/>
                <a:cs typeface="Times New Roman" panose="02020603050405020304" pitchFamily="18" charset="0"/>
              </a:rPr>
              <a:t> </a:t>
            </a:r>
            <a:r>
              <a:rPr sz="2000" dirty="0">
                <a:solidFill>
                  <a:schemeClr val="tx1"/>
                </a:solidFill>
                <a:latin typeface="Arial Black"/>
                <a:cs typeface="Times New Roman" panose="02020603050405020304" pitchFamily="18" charset="0"/>
              </a:rPr>
              <a:t>and</a:t>
            </a:r>
            <a:r>
              <a:rPr sz="2000" spc="-20" dirty="0">
                <a:solidFill>
                  <a:schemeClr val="tx1"/>
                </a:solidFill>
                <a:latin typeface="Arial Black"/>
                <a:cs typeface="Times New Roman" panose="02020603050405020304" pitchFamily="18" charset="0"/>
              </a:rPr>
              <a:t> </a:t>
            </a:r>
            <a:r>
              <a:rPr sz="2000" dirty="0">
                <a:solidFill>
                  <a:schemeClr val="tx1"/>
                </a:solidFill>
                <a:latin typeface="Arial Black"/>
                <a:cs typeface="Times New Roman" panose="02020603050405020304" pitchFamily="18" charset="0"/>
              </a:rPr>
              <a:t>prepares</a:t>
            </a:r>
            <a:r>
              <a:rPr sz="2000" spc="30" dirty="0">
                <a:solidFill>
                  <a:schemeClr val="tx1"/>
                </a:solidFill>
                <a:latin typeface="Arial Black"/>
                <a:cs typeface="Times New Roman" panose="02020603050405020304" pitchFamily="18" charset="0"/>
              </a:rPr>
              <a:t> </a:t>
            </a:r>
            <a:r>
              <a:rPr sz="2000" dirty="0">
                <a:solidFill>
                  <a:schemeClr val="tx1"/>
                </a:solidFill>
                <a:latin typeface="Arial Black"/>
                <a:cs typeface="Times New Roman" panose="02020603050405020304" pitchFamily="18" charset="0"/>
              </a:rPr>
              <a:t>for</a:t>
            </a:r>
            <a:r>
              <a:rPr sz="2000" spc="-55" dirty="0">
                <a:solidFill>
                  <a:schemeClr val="tx1"/>
                </a:solidFill>
                <a:latin typeface="Arial Black"/>
                <a:cs typeface="Times New Roman" panose="02020603050405020304" pitchFamily="18" charset="0"/>
              </a:rPr>
              <a:t> </a:t>
            </a:r>
            <a:r>
              <a:rPr sz="2000" dirty="0">
                <a:solidFill>
                  <a:schemeClr val="tx1"/>
                </a:solidFill>
                <a:latin typeface="Arial Black"/>
                <a:cs typeface="Times New Roman" panose="02020603050405020304" pitchFamily="18" charset="0"/>
              </a:rPr>
              <a:t>the</a:t>
            </a:r>
            <a:r>
              <a:rPr sz="2000" spc="-45" dirty="0">
                <a:solidFill>
                  <a:schemeClr val="tx1"/>
                </a:solidFill>
                <a:latin typeface="Arial Black"/>
                <a:cs typeface="Times New Roman" panose="02020603050405020304" pitchFamily="18" charset="0"/>
              </a:rPr>
              <a:t> </a:t>
            </a:r>
            <a:r>
              <a:rPr sz="2000" spc="-10" dirty="0">
                <a:solidFill>
                  <a:schemeClr val="tx1"/>
                </a:solidFill>
                <a:latin typeface="Arial Black"/>
                <a:cs typeface="Times New Roman" panose="02020603050405020304" pitchFamily="18" charset="0"/>
              </a:rPr>
              <a:t>division.</a:t>
            </a:r>
            <a:endParaRPr lang="en-PK" sz="2000" dirty="0">
              <a:solidFill>
                <a:schemeClr val="tx1"/>
              </a:solidFill>
              <a:latin typeface="Arial Black"/>
              <a:cs typeface="Arial Black"/>
            </a:endParaRPr>
          </a:p>
          <a:p>
            <a:pPr>
              <a:lnSpc>
                <a:spcPct val="100000"/>
              </a:lnSpc>
              <a:spcBef>
                <a:spcPts val="545"/>
              </a:spcBef>
            </a:pPr>
            <a:endParaRPr lang="en-PK" sz="2000" dirty="0">
              <a:solidFill>
                <a:schemeClr val="tx1"/>
              </a:solidFill>
              <a:latin typeface="Arial Black"/>
              <a:cs typeface="Arial Black"/>
            </a:endParaRPr>
          </a:p>
          <a:p>
            <a:pPr marL="12700" algn="just">
              <a:lnSpc>
                <a:spcPct val="100000"/>
              </a:lnSpc>
            </a:pPr>
            <a:r>
              <a:rPr sz="2000" dirty="0">
                <a:solidFill>
                  <a:schemeClr val="tx1"/>
                </a:solidFill>
                <a:latin typeface="Arial Black"/>
                <a:cs typeface="Times New Roman" panose="02020603050405020304" pitchFamily="18" charset="0"/>
              </a:rPr>
              <a:t>Whole</a:t>
            </a:r>
            <a:r>
              <a:rPr sz="2000" spc="-20" dirty="0">
                <a:solidFill>
                  <a:schemeClr val="tx1"/>
                </a:solidFill>
                <a:latin typeface="Arial Black"/>
                <a:cs typeface="Times New Roman" panose="02020603050405020304" pitchFamily="18" charset="0"/>
              </a:rPr>
              <a:t> </a:t>
            </a:r>
            <a:r>
              <a:rPr sz="2000" dirty="0">
                <a:solidFill>
                  <a:schemeClr val="tx1"/>
                </a:solidFill>
                <a:latin typeface="Arial Black"/>
                <a:cs typeface="Times New Roman" panose="02020603050405020304" pitchFamily="18" charset="0"/>
              </a:rPr>
              <a:t>of</a:t>
            </a:r>
            <a:r>
              <a:rPr sz="2000" spc="55" dirty="0">
                <a:solidFill>
                  <a:schemeClr val="tx1"/>
                </a:solidFill>
                <a:latin typeface="Arial Black"/>
                <a:cs typeface="Times New Roman" panose="02020603050405020304" pitchFamily="18" charset="0"/>
              </a:rPr>
              <a:t> </a:t>
            </a:r>
            <a:r>
              <a:rPr sz="2000" dirty="0">
                <a:solidFill>
                  <a:schemeClr val="tx1"/>
                </a:solidFill>
                <a:latin typeface="Arial Black"/>
                <a:cs typeface="Times New Roman" panose="02020603050405020304" pitchFamily="18" charset="0"/>
              </a:rPr>
              <a:t>the</a:t>
            </a:r>
            <a:r>
              <a:rPr sz="2000" spc="-30" dirty="0">
                <a:solidFill>
                  <a:schemeClr val="tx1"/>
                </a:solidFill>
                <a:latin typeface="Arial Black"/>
                <a:cs typeface="Times New Roman" panose="02020603050405020304" pitchFamily="18" charset="0"/>
              </a:rPr>
              <a:t> </a:t>
            </a:r>
            <a:r>
              <a:rPr sz="2000" dirty="0">
                <a:solidFill>
                  <a:schemeClr val="tx1"/>
                </a:solidFill>
                <a:latin typeface="Arial Black"/>
                <a:cs typeface="Times New Roman" panose="02020603050405020304" pitchFamily="18" charset="0"/>
              </a:rPr>
              <a:t>cell</a:t>
            </a:r>
            <a:r>
              <a:rPr sz="2000" spc="-45" dirty="0">
                <a:solidFill>
                  <a:schemeClr val="tx1"/>
                </a:solidFill>
                <a:latin typeface="Arial Black"/>
                <a:cs typeface="Times New Roman" panose="02020603050405020304" pitchFamily="18" charset="0"/>
              </a:rPr>
              <a:t> </a:t>
            </a:r>
            <a:r>
              <a:rPr sz="2000" dirty="0">
                <a:solidFill>
                  <a:schemeClr val="tx1"/>
                </a:solidFill>
                <a:latin typeface="Arial Black"/>
                <a:cs typeface="Times New Roman" panose="02020603050405020304" pitchFamily="18" charset="0"/>
              </a:rPr>
              <a:t>cycle</a:t>
            </a:r>
            <a:r>
              <a:rPr sz="2000" spc="-35" dirty="0">
                <a:solidFill>
                  <a:schemeClr val="tx1"/>
                </a:solidFill>
                <a:latin typeface="Arial Black"/>
                <a:cs typeface="Times New Roman" panose="02020603050405020304" pitchFamily="18" charset="0"/>
              </a:rPr>
              <a:t> </a:t>
            </a:r>
            <a:r>
              <a:rPr sz="2000" dirty="0">
                <a:solidFill>
                  <a:schemeClr val="tx1"/>
                </a:solidFill>
                <a:latin typeface="Arial Black"/>
                <a:cs typeface="Times New Roman" panose="02020603050405020304" pitchFamily="18" charset="0"/>
              </a:rPr>
              <a:t>is</a:t>
            </a:r>
            <a:r>
              <a:rPr sz="2000" spc="-65" dirty="0">
                <a:solidFill>
                  <a:schemeClr val="tx1"/>
                </a:solidFill>
                <a:latin typeface="Arial Black"/>
                <a:cs typeface="Times New Roman" panose="02020603050405020304" pitchFamily="18" charset="0"/>
              </a:rPr>
              <a:t> </a:t>
            </a:r>
            <a:r>
              <a:rPr sz="2000" dirty="0">
                <a:solidFill>
                  <a:schemeClr val="tx1"/>
                </a:solidFill>
                <a:latin typeface="Arial Black"/>
                <a:cs typeface="Times New Roman" panose="02020603050405020304" pitchFamily="18" charset="0"/>
              </a:rPr>
              <a:t>alternated</a:t>
            </a:r>
            <a:r>
              <a:rPr sz="2000" spc="15" dirty="0">
                <a:solidFill>
                  <a:schemeClr val="tx1"/>
                </a:solidFill>
                <a:latin typeface="Arial Black"/>
                <a:cs typeface="Times New Roman" panose="02020603050405020304" pitchFamily="18" charset="0"/>
              </a:rPr>
              <a:t> </a:t>
            </a:r>
            <a:r>
              <a:rPr sz="2000" dirty="0">
                <a:solidFill>
                  <a:schemeClr val="tx1"/>
                </a:solidFill>
                <a:latin typeface="Arial Black"/>
                <a:cs typeface="Times New Roman" panose="02020603050405020304" pitchFamily="18" charset="0"/>
              </a:rPr>
              <a:t>with</a:t>
            </a:r>
            <a:r>
              <a:rPr sz="2000" spc="-35" dirty="0">
                <a:solidFill>
                  <a:schemeClr val="tx1"/>
                </a:solidFill>
                <a:latin typeface="Arial Black"/>
                <a:cs typeface="Times New Roman" panose="02020603050405020304" pitchFamily="18" charset="0"/>
              </a:rPr>
              <a:t> </a:t>
            </a:r>
            <a:r>
              <a:rPr sz="2000" spc="-50" dirty="0">
                <a:solidFill>
                  <a:schemeClr val="tx1"/>
                </a:solidFill>
                <a:latin typeface="Arial Black"/>
                <a:cs typeface="Times New Roman" panose="02020603050405020304" pitchFamily="18" charset="0"/>
              </a:rPr>
              <a:t>–</a:t>
            </a:r>
            <a:endParaRPr lang="en-PK" sz="2000" dirty="0">
              <a:solidFill>
                <a:schemeClr val="tx1"/>
              </a:solidFill>
              <a:latin typeface="Arial Black"/>
              <a:cs typeface="Times New Roman" panose="02020603050405020304" pitchFamily="18" charset="0"/>
            </a:endParaRPr>
          </a:p>
          <a:p>
            <a:pPr>
              <a:lnSpc>
                <a:spcPct val="100000"/>
              </a:lnSpc>
              <a:spcBef>
                <a:spcPts val="540"/>
              </a:spcBef>
            </a:pPr>
            <a:endParaRPr lang="en-PK" sz="2000" dirty="0">
              <a:latin typeface="Arial Black"/>
              <a:cs typeface="Times New Roman" panose="02020603050405020304" pitchFamily="18" charset="0"/>
            </a:endParaRPr>
          </a:p>
          <a:p>
            <a:pPr marL="686435">
              <a:lnSpc>
                <a:spcPct val="100000"/>
              </a:lnSpc>
            </a:pPr>
            <a:r>
              <a:rPr sz="2000" dirty="0">
                <a:solidFill>
                  <a:srgbClr val="C00000"/>
                </a:solidFill>
                <a:latin typeface="Arial Black"/>
                <a:cs typeface="Times New Roman" panose="02020603050405020304" pitchFamily="18" charset="0"/>
              </a:rPr>
              <a:t>Doubling</a:t>
            </a:r>
            <a:r>
              <a:rPr sz="2000" spc="-20" dirty="0">
                <a:solidFill>
                  <a:srgbClr val="C00000"/>
                </a:solidFill>
                <a:latin typeface="Arial Black"/>
                <a:cs typeface="Times New Roman" panose="02020603050405020304" pitchFamily="18" charset="0"/>
              </a:rPr>
              <a:t> </a:t>
            </a:r>
            <a:r>
              <a:rPr sz="2000" dirty="0">
                <a:solidFill>
                  <a:srgbClr val="C00000"/>
                </a:solidFill>
                <a:latin typeface="Arial Black"/>
                <a:cs typeface="Times New Roman" panose="02020603050405020304" pitchFamily="18" charset="0"/>
              </a:rPr>
              <a:t>of</a:t>
            </a:r>
            <a:r>
              <a:rPr sz="2000" spc="45" dirty="0">
                <a:solidFill>
                  <a:srgbClr val="C00000"/>
                </a:solidFill>
                <a:latin typeface="Arial Black"/>
                <a:cs typeface="Times New Roman" panose="02020603050405020304" pitchFamily="18" charset="0"/>
              </a:rPr>
              <a:t> </a:t>
            </a:r>
            <a:r>
              <a:rPr sz="2000" dirty="0">
                <a:solidFill>
                  <a:srgbClr val="C00000"/>
                </a:solidFill>
                <a:latin typeface="Arial Black"/>
                <a:cs typeface="Times New Roman" panose="02020603050405020304" pitchFamily="18" charset="0"/>
              </a:rPr>
              <a:t>genome</a:t>
            </a:r>
            <a:r>
              <a:rPr sz="2000" spc="20" dirty="0">
                <a:solidFill>
                  <a:srgbClr val="C00000"/>
                </a:solidFill>
                <a:latin typeface="Arial Black"/>
                <a:cs typeface="Times New Roman" panose="02020603050405020304" pitchFamily="18" charset="0"/>
              </a:rPr>
              <a:t> </a:t>
            </a:r>
            <a:r>
              <a:rPr sz="2000" dirty="0">
                <a:solidFill>
                  <a:srgbClr val="C00000"/>
                </a:solidFill>
                <a:latin typeface="Arial Black"/>
                <a:cs typeface="Times New Roman" panose="02020603050405020304" pitchFamily="18" charset="0"/>
              </a:rPr>
              <a:t>(DNA)</a:t>
            </a:r>
            <a:r>
              <a:rPr sz="2000" spc="-75" dirty="0">
                <a:solidFill>
                  <a:srgbClr val="C00000"/>
                </a:solidFill>
                <a:latin typeface="Arial Black"/>
                <a:cs typeface="Times New Roman" panose="02020603050405020304" pitchFamily="18" charset="0"/>
              </a:rPr>
              <a:t> </a:t>
            </a:r>
            <a:r>
              <a:rPr sz="2000" dirty="0">
                <a:solidFill>
                  <a:srgbClr val="C00000"/>
                </a:solidFill>
                <a:latin typeface="Arial Black"/>
                <a:cs typeface="Times New Roman" panose="02020603050405020304" pitchFamily="18" charset="0"/>
              </a:rPr>
              <a:t>in</a:t>
            </a:r>
            <a:r>
              <a:rPr sz="2000" spc="-70" dirty="0">
                <a:solidFill>
                  <a:srgbClr val="C00000"/>
                </a:solidFill>
                <a:latin typeface="Arial Black"/>
                <a:cs typeface="Times New Roman" panose="02020603050405020304" pitchFamily="18" charset="0"/>
              </a:rPr>
              <a:t> </a:t>
            </a:r>
            <a:r>
              <a:rPr sz="2000" dirty="0">
                <a:solidFill>
                  <a:srgbClr val="C00000"/>
                </a:solidFill>
                <a:latin typeface="Arial Black"/>
                <a:cs typeface="Times New Roman" panose="02020603050405020304" pitchFamily="18" charset="0"/>
              </a:rPr>
              <a:t>synthesis</a:t>
            </a:r>
            <a:r>
              <a:rPr sz="2000" spc="-25" dirty="0">
                <a:solidFill>
                  <a:srgbClr val="C00000"/>
                </a:solidFill>
                <a:latin typeface="Arial Black"/>
                <a:cs typeface="Times New Roman" panose="02020603050405020304" pitchFamily="18" charset="0"/>
              </a:rPr>
              <a:t> </a:t>
            </a:r>
            <a:r>
              <a:rPr sz="2000" dirty="0">
                <a:solidFill>
                  <a:srgbClr val="C00000"/>
                </a:solidFill>
                <a:latin typeface="Arial Black"/>
                <a:cs typeface="Times New Roman" panose="02020603050405020304" pitchFamily="18" charset="0"/>
              </a:rPr>
              <a:t>phase</a:t>
            </a:r>
            <a:r>
              <a:rPr sz="2000" spc="-10" dirty="0">
                <a:solidFill>
                  <a:srgbClr val="C00000"/>
                </a:solidFill>
                <a:latin typeface="Arial Black"/>
                <a:cs typeface="Times New Roman" panose="02020603050405020304" pitchFamily="18" charset="0"/>
              </a:rPr>
              <a:t> </a:t>
            </a:r>
            <a:r>
              <a:rPr sz="2000" dirty="0">
                <a:solidFill>
                  <a:srgbClr val="C00000"/>
                </a:solidFill>
                <a:latin typeface="Arial Black"/>
                <a:cs typeface="Times New Roman" panose="02020603050405020304" pitchFamily="18" charset="0"/>
              </a:rPr>
              <a:t>(S</a:t>
            </a:r>
            <a:r>
              <a:rPr sz="2000" spc="-55" dirty="0">
                <a:solidFill>
                  <a:srgbClr val="C00000"/>
                </a:solidFill>
                <a:latin typeface="Arial Black"/>
                <a:cs typeface="Times New Roman" panose="02020603050405020304" pitchFamily="18" charset="0"/>
              </a:rPr>
              <a:t> </a:t>
            </a:r>
            <a:r>
              <a:rPr sz="2000" spc="-10" dirty="0">
                <a:solidFill>
                  <a:srgbClr val="C00000"/>
                </a:solidFill>
                <a:latin typeface="Arial Black"/>
                <a:cs typeface="Times New Roman" panose="02020603050405020304" pitchFamily="18" charset="0"/>
              </a:rPr>
              <a:t>phase)</a:t>
            </a:r>
            <a:endParaRPr lang="en-PK" sz="2000" dirty="0">
              <a:latin typeface="Arial Black"/>
              <a:cs typeface="Arial Black"/>
            </a:endParaRPr>
          </a:p>
          <a:p>
            <a:pPr>
              <a:lnSpc>
                <a:spcPct val="100000"/>
              </a:lnSpc>
            </a:pPr>
            <a:endParaRPr lang="en-PK" sz="2000" dirty="0">
              <a:latin typeface="Arial Black"/>
              <a:cs typeface="Arial Black"/>
            </a:endParaRPr>
          </a:p>
          <a:p>
            <a:pPr>
              <a:lnSpc>
                <a:spcPct val="100000"/>
              </a:lnSpc>
              <a:spcBef>
                <a:spcPts val="125"/>
              </a:spcBef>
            </a:pPr>
            <a:endParaRPr lang="en-PK" sz="2000" dirty="0">
              <a:latin typeface="Arial Black"/>
              <a:cs typeface="Arial Black"/>
            </a:endParaRPr>
          </a:p>
          <a:p>
            <a:pPr marL="686435">
              <a:lnSpc>
                <a:spcPct val="100000"/>
              </a:lnSpc>
            </a:pPr>
            <a:r>
              <a:rPr sz="2000" dirty="0">
                <a:solidFill>
                  <a:srgbClr val="C00000"/>
                </a:solidFill>
                <a:latin typeface="Arial Black"/>
                <a:cs typeface="Times New Roman" panose="02020603050405020304" pitchFamily="18" charset="0"/>
              </a:rPr>
              <a:t>Halving</a:t>
            </a:r>
            <a:r>
              <a:rPr sz="2000" spc="-45" dirty="0">
                <a:solidFill>
                  <a:srgbClr val="C00000"/>
                </a:solidFill>
                <a:latin typeface="Arial Black"/>
                <a:cs typeface="Times New Roman" panose="02020603050405020304" pitchFamily="18" charset="0"/>
              </a:rPr>
              <a:t> </a:t>
            </a:r>
            <a:r>
              <a:rPr sz="2000" dirty="0">
                <a:solidFill>
                  <a:srgbClr val="C00000"/>
                </a:solidFill>
                <a:latin typeface="Arial Black"/>
                <a:cs typeface="Times New Roman" panose="02020603050405020304" pitchFamily="18" charset="0"/>
              </a:rPr>
              <a:t>of</a:t>
            </a:r>
            <a:r>
              <a:rPr sz="2000" spc="55" dirty="0">
                <a:solidFill>
                  <a:srgbClr val="C00000"/>
                </a:solidFill>
                <a:latin typeface="Arial Black"/>
                <a:cs typeface="Times New Roman" panose="02020603050405020304" pitchFamily="18" charset="0"/>
              </a:rPr>
              <a:t> </a:t>
            </a:r>
            <a:r>
              <a:rPr sz="2000" dirty="0">
                <a:solidFill>
                  <a:srgbClr val="C00000"/>
                </a:solidFill>
                <a:latin typeface="Arial Black"/>
                <a:cs typeface="Times New Roman" panose="02020603050405020304" pitchFamily="18" charset="0"/>
              </a:rPr>
              <a:t>that</a:t>
            </a:r>
            <a:r>
              <a:rPr sz="2000" spc="-60" dirty="0">
                <a:solidFill>
                  <a:srgbClr val="C00000"/>
                </a:solidFill>
                <a:latin typeface="Arial Black"/>
                <a:cs typeface="Times New Roman" panose="02020603050405020304" pitchFamily="18" charset="0"/>
              </a:rPr>
              <a:t> </a:t>
            </a:r>
            <a:r>
              <a:rPr sz="2000" dirty="0">
                <a:solidFill>
                  <a:srgbClr val="C00000"/>
                </a:solidFill>
                <a:latin typeface="Arial Black"/>
                <a:cs typeface="Times New Roman" panose="02020603050405020304" pitchFamily="18" charset="0"/>
              </a:rPr>
              <a:t>genome</a:t>
            </a:r>
            <a:r>
              <a:rPr sz="2000" spc="10" dirty="0">
                <a:solidFill>
                  <a:srgbClr val="C00000"/>
                </a:solidFill>
                <a:latin typeface="Arial Black"/>
                <a:cs typeface="Times New Roman" panose="02020603050405020304" pitchFamily="18" charset="0"/>
              </a:rPr>
              <a:t> </a:t>
            </a:r>
            <a:r>
              <a:rPr sz="2000" dirty="0">
                <a:solidFill>
                  <a:srgbClr val="C00000"/>
                </a:solidFill>
                <a:latin typeface="Arial Black"/>
                <a:cs typeface="Times New Roman" panose="02020603050405020304" pitchFamily="18" charset="0"/>
              </a:rPr>
              <a:t>during</a:t>
            </a:r>
            <a:r>
              <a:rPr sz="2000" spc="-30" dirty="0">
                <a:solidFill>
                  <a:srgbClr val="C00000"/>
                </a:solidFill>
                <a:latin typeface="Arial Black"/>
                <a:cs typeface="Times New Roman" panose="02020603050405020304" pitchFamily="18" charset="0"/>
              </a:rPr>
              <a:t> </a:t>
            </a:r>
            <a:r>
              <a:rPr sz="2000" dirty="0">
                <a:solidFill>
                  <a:srgbClr val="C00000"/>
                </a:solidFill>
                <a:latin typeface="Arial Black"/>
                <a:cs typeface="Times New Roman" panose="02020603050405020304" pitchFamily="18" charset="0"/>
              </a:rPr>
              <a:t>mitosis</a:t>
            </a:r>
            <a:r>
              <a:rPr sz="2000" spc="-55" dirty="0">
                <a:solidFill>
                  <a:srgbClr val="C00000"/>
                </a:solidFill>
                <a:latin typeface="Arial Black"/>
                <a:cs typeface="Times New Roman" panose="02020603050405020304" pitchFamily="18" charset="0"/>
              </a:rPr>
              <a:t> </a:t>
            </a:r>
            <a:r>
              <a:rPr sz="2000" dirty="0">
                <a:solidFill>
                  <a:srgbClr val="C00000"/>
                </a:solidFill>
                <a:latin typeface="Arial Black"/>
                <a:cs typeface="Times New Roman" panose="02020603050405020304" pitchFamily="18" charset="0"/>
              </a:rPr>
              <a:t>(M</a:t>
            </a:r>
            <a:r>
              <a:rPr sz="2000" spc="-75" dirty="0">
                <a:solidFill>
                  <a:srgbClr val="C00000"/>
                </a:solidFill>
                <a:latin typeface="Arial Black"/>
                <a:cs typeface="Times New Roman" panose="02020603050405020304" pitchFamily="18" charset="0"/>
              </a:rPr>
              <a:t> </a:t>
            </a:r>
            <a:r>
              <a:rPr sz="2000" spc="-10" dirty="0">
                <a:solidFill>
                  <a:srgbClr val="C00000"/>
                </a:solidFill>
                <a:latin typeface="Arial Black"/>
                <a:cs typeface="Times New Roman" panose="02020603050405020304" pitchFamily="18" charset="0"/>
              </a:rPr>
              <a:t>phase)</a:t>
            </a:r>
            <a:endParaRPr sz="2000" dirty="0">
              <a:latin typeface="Arial Black"/>
              <a:cs typeface="Times New Roman" panose="02020603050405020304" pitchFamily="18" charset="0"/>
            </a:endParaRPr>
          </a:p>
        </p:txBody>
      </p:sp>
      <p:grpSp>
        <p:nvGrpSpPr>
          <p:cNvPr id="5" name="object 5"/>
          <p:cNvGrpSpPr/>
          <p:nvPr/>
        </p:nvGrpSpPr>
        <p:grpSpPr>
          <a:xfrm>
            <a:off x="350583" y="3810000"/>
            <a:ext cx="512445" cy="295910"/>
            <a:chOff x="350520" y="3995928"/>
            <a:chExt cx="512445" cy="295910"/>
          </a:xfrm>
        </p:grpSpPr>
        <p:sp>
          <p:nvSpPr>
            <p:cNvPr id="6" name="object 6"/>
            <p:cNvSpPr/>
            <p:nvPr/>
          </p:nvSpPr>
          <p:spPr>
            <a:xfrm>
              <a:off x="356616" y="4002024"/>
              <a:ext cx="500380" cy="283845"/>
            </a:xfrm>
            <a:custGeom>
              <a:avLst/>
              <a:gdLst/>
              <a:ahLst/>
              <a:cxnLst/>
              <a:rect l="l" t="t" r="r" b="b"/>
              <a:pathLst>
                <a:path w="500380" h="283845">
                  <a:moveTo>
                    <a:pt x="358140" y="0"/>
                  </a:moveTo>
                  <a:lnTo>
                    <a:pt x="358140" y="70865"/>
                  </a:lnTo>
                  <a:lnTo>
                    <a:pt x="0" y="70865"/>
                  </a:lnTo>
                  <a:lnTo>
                    <a:pt x="70865" y="141731"/>
                  </a:lnTo>
                  <a:lnTo>
                    <a:pt x="0" y="212598"/>
                  </a:lnTo>
                  <a:lnTo>
                    <a:pt x="358140" y="212598"/>
                  </a:lnTo>
                  <a:lnTo>
                    <a:pt x="358140" y="283463"/>
                  </a:lnTo>
                  <a:lnTo>
                    <a:pt x="499872" y="141731"/>
                  </a:lnTo>
                  <a:lnTo>
                    <a:pt x="358140" y="0"/>
                  </a:lnTo>
                  <a:close/>
                </a:path>
              </a:pathLst>
            </a:custGeom>
            <a:solidFill>
              <a:srgbClr val="00AF50"/>
            </a:solidFill>
          </p:spPr>
          <p:txBody>
            <a:bodyPr wrap="square" lIns="0" tIns="0" rIns="0" bIns="0" rtlCol="0"/>
            <a:lstStyle/>
            <a:p>
              <a:endParaRPr/>
            </a:p>
          </p:txBody>
        </p:sp>
        <p:sp>
          <p:nvSpPr>
            <p:cNvPr id="7" name="object 7"/>
            <p:cNvSpPr/>
            <p:nvPr/>
          </p:nvSpPr>
          <p:spPr>
            <a:xfrm>
              <a:off x="356616" y="4002024"/>
              <a:ext cx="500380" cy="283845"/>
            </a:xfrm>
            <a:custGeom>
              <a:avLst/>
              <a:gdLst/>
              <a:ahLst/>
              <a:cxnLst/>
              <a:rect l="l" t="t" r="r" b="b"/>
              <a:pathLst>
                <a:path w="500380" h="283845">
                  <a:moveTo>
                    <a:pt x="0" y="70865"/>
                  </a:moveTo>
                  <a:lnTo>
                    <a:pt x="358140" y="70865"/>
                  </a:lnTo>
                  <a:lnTo>
                    <a:pt x="358140" y="0"/>
                  </a:lnTo>
                  <a:lnTo>
                    <a:pt x="499872" y="141731"/>
                  </a:lnTo>
                  <a:lnTo>
                    <a:pt x="358140" y="283463"/>
                  </a:lnTo>
                  <a:lnTo>
                    <a:pt x="358140" y="212598"/>
                  </a:lnTo>
                  <a:lnTo>
                    <a:pt x="0" y="212598"/>
                  </a:lnTo>
                  <a:lnTo>
                    <a:pt x="70865" y="141731"/>
                  </a:lnTo>
                  <a:lnTo>
                    <a:pt x="0" y="70865"/>
                  </a:lnTo>
                  <a:close/>
                </a:path>
              </a:pathLst>
            </a:custGeom>
            <a:ln w="12192">
              <a:solidFill>
                <a:srgbClr val="AF761F"/>
              </a:solidFill>
              <a:prstDash val="sysDash"/>
            </a:ln>
          </p:spPr>
          <p:txBody>
            <a:bodyPr wrap="square" lIns="0" tIns="0" rIns="0" bIns="0" rtlCol="0"/>
            <a:lstStyle/>
            <a:p>
              <a:endParaRPr/>
            </a:p>
          </p:txBody>
        </p:sp>
      </p:grpSp>
      <p:grpSp>
        <p:nvGrpSpPr>
          <p:cNvPr id="8" name="object 8"/>
          <p:cNvGrpSpPr/>
          <p:nvPr/>
        </p:nvGrpSpPr>
        <p:grpSpPr>
          <a:xfrm>
            <a:off x="341480" y="4724400"/>
            <a:ext cx="512445" cy="295910"/>
            <a:chOff x="350520" y="4995671"/>
            <a:chExt cx="512445" cy="295910"/>
          </a:xfrm>
        </p:grpSpPr>
        <p:sp>
          <p:nvSpPr>
            <p:cNvPr id="9" name="object 9"/>
            <p:cNvSpPr/>
            <p:nvPr/>
          </p:nvSpPr>
          <p:spPr>
            <a:xfrm>
              <a:off x="356616" y="5001767"/>
              <a:ext cx="500380" cy="283845"/>
            </a:xfrm>
            <a:custGeom>
              <a:avLst/>
              <a:gdLst/>
              <a:ahLst/>
              <a:cxnLst/>
              <a:rect l="l" t="t" r="r" b="b"/>
              <a:pathLst>
                <a:path w="500380" h="283845">
                  <a:moveTo>
                    <a:pt x="358140" y="0"/>
                  </a:moveTo>
                  <a:lnTo>
                    <a:pt x="358140" y="70865"/>
                  </a:lnTo>
                  <a:lnTo>
                    <a:pt x="0" y="70865"/>
                  </a:lnTo>
                  <a:lnTo>
                    <a:pt x="70865" y="141731"/>
                  </a:lnTo>
                  <a:lnTo>
                    <a:pt x="0" y="212597"/>
                  </a:lnTo>
                  <a:lnTo>
                    <a:pt x="358140" y="212597"/>
                  </a:lnTo>
                  <a:lnTo>
                    <a:pt x="358140" y="283463"/>
                  </a:lnTo>
                  <a:lnTo>
                    <a:pt x="499872" y="141731"/>
                  </a:lnTo>
                  <a:lnTo>
                    <a:pt x="358140" y="0"/>
                  </a:lnTo>
                  <a:close/>
                </a:path>
              </a:pathLst>
            </a:custGeom>
            <a:solidFill>
              <a:srgbClr val="00AF50"/>
            </a:solidFill>
          </p:spPr>
          <p:txBody>
            <a:bodyPr wrap="square" lIns="0" tIns="0" rIns="0" bIns="0" rtlCol="0"/>
            <a:lstStyle/>
            <a:p>
              <a:endParaRPr/>
            </a:p>
          </p:txBody>
        </p:sp>
        <p:sp>
          <p:nvSpPr>
            <p:cNvPr id="10" name="object 10"/>
            <p:cNvSpPr/>
            <p:nvPr/>
          </p:nvSpPr>
          <p:spPr>
            <a:xfrm>
              <a:off x="356616" y="5001767"/>
              <a:ext cx="500380" cy="283845"/>
            </a:xfrm>
            <a:custGeom>
              <a:avLst/>
              <a:gdLst/>
              <a:ahLst/>
              <a:cxnLst/>
              <a:rect l="l" t="t" r="r" b="b"/>
              <a:pathLst>
                <a:path w="500380" h="283845">
                  <a:moveTo>
                    <a:pt x="0" y="70865"/>
                  </a:moveTo>
                  <a:lnTo>
                    <a:pt x="358140" y="70865"/>
                  </a:lnTo>
                  <a:lnTo>
                    <a:pt x="358140" y="0"/>
                  </a:lnTo>
                  <a:lnTo>
                    <a:pt x="499872" y="141731"/>
                  </a:lnTo>
                  <a:lnTo>
                    <a:pt x="358140" y="283463"/>
                  </a:lnTo>
                  <a:lnTo>
                    <a:pt x="358140" y="212597"/>
                  </a:lnTo>
                  <a:lnTo>
                    <a:pt x="0" y="212597"/>
                  </a:lnTo>
                  <a:lnTo>
                    <a:pt x="70865" y="141731"/>
                  </a:lnTo>
                  <a:lnTo>
                    <a:pt x="0" y="70865"/>
                  </a:lnTo>
                  <a:close/>
                </a:path>
              </a:pathLst>
            </a:custGeom>
            <a:ln w="12192">
              <a:solidFill>
                <a:srgbClr val="AF761F"/>
              </a:solidFill>
              <a:prstDash val="sysDash"/>
            </a:ln>
          </p:spPr>
          <p:txBody>
            <a:bodyPr wrap="square" lIns="0" tIns="0" rIns="0" bIns="0" rtlCol="0"/>
            <a:lstStyle/>
            <a:p>
              <a:endParaRPr/>
            </a:p>
          </p:txBody>
        </p:sp>
      </p:gr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293622" y="2671630"/>
            <a:ext cx="6836409" cy="1151890"/>
          </a:xfrm>
          <a:prstGeom prst="rect">
            <a:avLst/>
          </a:prstGeom>
        </p:spPr>
        <p:txBody>
          <a:bodyPr vert="horz" wrap="square" lIns="0" tIns="17780" rIns="0" bIns="0" rtlCol="0">
            <a:spAutoFit/>
          </a:bodyPr>
          <a:lstStyle/>
          <a:p>
            <a:pPr marL="12700">
              <a:lnSpc>
                <a:spcPct val="100000"/>
              </a:lnSpc>
              <a:spcBef>
                <a:spcPts val="140"/>
              </a:spcBef>
            </a:pPr>
            <a:r>
              <a:rPr sz="7350" b="1" i="1" spc="725" dirty="0">
                <a:solidFill>
                  <a:srgbClr val="000000"/>
                </a:solidFill>
                <a:latin typeface="Georgia"/>
                <a:cs typeface="Georgia"/>
              </a:rPr>
              <a:t>THANK</a:t>
            </a:r>
            <a:r>
              <a:rPr sz="7350" b="1" i="1" spc="385" dirty="0">
                <a:solidFill>
                  <a:srgbClr val="000000"/>
                </a:solidFill>
                <a:latin typeface="Georgia"/>
                <a:cs typeface="Georgia"/>
              </a:rPr>
              <a:t> </a:t>
            </a:r>
            <a:r>
              <a:rPr sz="7350" b="1" i="1" spc="135" dirty="0">
                <a:solidFill>
                  <a:srgbClr val="000000"/>
                </a:solidFill>
                <a:latin typeface="Georgia"/>
                <a:cs typeface="Georgia"/>
              </a:rPr>
              <a:t>YOU</a:t>
            </a:r>
            <a:endParaRPr sz="7350">
              <a:latin typeface="Georgia"/>
              <a:cs typeface="Georgia"/>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dirty="0"/>
              <a:t>CELL</a:t>
            </a:r>
            <a:r>
              <a:rPr spc="-5" dirty="0"/>
              <a:t> </a:t>
            </a:r>
            <a:r>
              <a:rPr spc="-35" dirty="0"/>
              <a:t>CYCLE</a:t>
            </a:r>
          </a:p>
        </p:txBody>
      </p:sp>
      <p:sp>
        <p:nvSpPr>
          <p:cNvPr id="4" name="object 4"/>
          <p:cNvSpPr txBox="1"/>
          <p:nvPr/>
        </p:nvSpPr>
        <p:spPr>
          <a:xfrm>
            <a:off x="78739" y="1161110"/>
            <a:ext cx="8645525" cy="5544820"/>
          </a:xfrm>
          <a:prstGeom prst="rect">
            <a:avLst/>
          </a:prstGeom>
        </p:spPr>
        <p:txBody>
          <a:bodyPr vert="horz" wrap="square" lIns="0" tIns="12065" rIns="0" bIns="0" rtlCol="0">
            <a:spAutoFit/>
          </a:bodyPr>
          <a:lstStyle/>
          <a:p>
            <a:pPr marL="12700">
              <a:lnSpc>
                <a:spcPct val="100000"/>
              </a:lnSpc>
              <a:spcBef>
                <a:spcPts val="95"/>
              </a:spcBef>
            </a:pPr>
            <a:r>
              <a:rPr sz="1900" dirty="0">
                <a:solidFill>
                  <a:schemeClr val="tx1"/>
                </a:solidFill>
                <a:latin typeface="Arial Black"/>
                <a:cs typeface="Arial Black"/>
              </a:rPr>
              <a:t>Cell</a:t>
            </a:r>
            <a:r>
              <a:rPr sz="1900" spc="-10" dirty="0">
                <a:solidFill>
                  <a:schemeClr val="tx1"/>
                </a:solidFill>
                <a:latin typeface="Arial Black"/>
                <a:cs typeface="Arial Black"/>
              </a:rPr>
              <a:t> </a:t>
            </a:r>
            <a:r>
              <a:rPr sz="1900" dirty="0">
                <a:solidFill>
                  <a:schemeClr val="tx1"/>
                </a:solidFill>
                <a:latin typeface="Arial Black"/>
                <a:cs typeface="Arial Black"/>
              </a:rPr>
              <a:t>cycle</a:t>
            </a:r>
            <a:r>
              <a:rPr sz="1900" spc="-65" dirty="0">
                <a:solidFill>
                  <a:schemeClr val="tx1"/>
                </a:solidFill>
                <a:latin typeface="Arial Black"/>
                <a:cs typeface="Arial Black"/>
              </a:rPr>
              <a:t> </a:t>
            </a:r>
            <a:r>
              <a:rPr sz="1900" dirty="0">
                <a:solidFill>
                  <a:schemeClr val="tx1"/>
                </a:solidFill>
                <a:latin typeface="Arial Black"/>
                <a:cs typeface="Arial Black"/>
              </a:rPr>
              <a:t>–</a:t>
            </a:r>
            <a:r>
              <a:rPr sz="1900" spc="-15" dirty="0">
                <a:solidFill>
                  <a:schemeClr val="tx1"/>
                </a:solidFill>
                <a:latin typeface="Arial Black"/>
                <a:cs typeface="Arial Black"/>
              </a:rPr>
              <a:t> </a:t>
            </a:r>
            <a:r>
              <a:rPr sz="1900" dirty="0">
                <a:solidFill>
                  <a:schemeClr val="tx1"/>
                </a:solidFill>
                <a:latin typeface="Arial Black"/>
                <a:cs typeface="Arial Black"/>
              </a:rPr>
              <a:t>Completes</a:t>
            </a:r>
            <a:r>
              <a:rPr sz="1900" spc="-45" dirty="0">
                <a:solidFill>
                  <a:schemeClr val="tx1"/>
                </a:solidFill>
                <a:latin typeface="Arial Black"/>
                <a:cs typeface="Arial Black"/>
              </a:rPr>
              <a:t> </a:t>
            </a:r>
            <a:r>
              <a:rPr sz="1900" dirty="0">
                <a:solidFill>
                  <a:schemeClr val="tx1"/>
                </a:solidFill>
                <a:latin typeface="Arial Black"/>
                <a:cs typeface="Arial Black"/>
              </a:rPr>
              <a:t>in</a:t>
            </a:r>
            <a:r>
              <a:rPr sz="1900" spc="-15" dirty="0">
                <a:solidFill>
                  <a:schemeClr val="tx1"/>
                </a:solidFill>
                <a:latin typeface="Arial Black"/>
                <a:cs typeface="Arial Black"/>
              </a:rPr>
              <a:t> </a:t>
            </a:r>
            <a:r>
              <a:rPr sz="1900" dirty="0">
                <a:solidFill>
                  <a:schemeClr val="tx1"/>
                </a:solidFill>
                <a:latin typeface="Arial Black"/>
                <a:cs typeface="Arial Black"/>
              </a:rPr>
              <a:t>2</a:t>
            </a:r>
            <a:r>
              <a:rPr sz="1900" spc="-40" dirty="0">
                <a:solidFill>
                  <a:schemeClr val="tx1"/>
                </a:solidFill>
                <a:latin typeface="Arial Black"/>
                <a:cs typeface="Arial Black"/>
              </a:rPr>
              <a:t> </a:t>
            </a:r>
            <a:r>
              <a:rPr sz="1900" spc="-10" dirty="0">
                <a:solidFill>
                  <a:schemeClr val="tx1"/>
                </a:solidFill>
                <a:latin typeface="Arial Black"/>
                <a:cs typeface="Arial Black"/>
              </a:rPr>
              <a:t>phases</a:t>
            </a:r>
            <a:endParaRPr sz="1900" dirty="0">
              <a:solidFill>
                <a:schemeClr val="tx1"/>
              </a:solidFill>
              <a:latin typeface="Arial Black"/>
              <a:cs typeface="Arial Black"/>
            </a:endParaRPr>
          </a:p>
          <a:p>
            <a:pPr>
              <a:lnSpc>
                <a:spcPct val="100000"/>
              </a:lnSpc>
              <a:spcBef>
                <a:spcPts val="515"/>
              </a:spcBef>
            </a:pPr>
            <a:endParaRPr sz="1900" dirty="0">
              <a:solidFill>
                <a:schemeClr val="tx1"/>
              </a:solidFill>
              <a:latin typeface="Arial Black"/>
              <a:cs typeface="Arial Black"/>
            </a:endParaRPr>
          </a:p>
          <a:p>
            <a:pPr marL="12700">
              <a:lnSpc>
                <a:spcPct val="100000"/>
              </a:lnSpc>
            </a:pPr>
            <a:r>
              <a:rPr sz="1900" dirty="0">
                <a:solidFill>
                  <a:schemeClr val="tx1"/>
                </a:solidFill>
                <a:latin typeface="Arial Black"/>
                <a:cs typeface="Arial Black"/>
              </a:rPr>
              <a:t>(I)</a:t>
            </a:r>
            <a:r>
              <a:rPr sz="1900" spc="5" dirty="0">
                <a:solidFill>
                  <a:schemeClr val="tx1"/>
                </a:solidFill>
                <a:latin typeface="Arial Black"/>
                <a:cs typeface="Arial Black"/>
              </a:rPr>
              <a:t> </a:t>
            </a:r>
            <a:r>
              <a:rPr sz="1900" dirty="0">
                <a:solidFill>
                  <a:schemeClr val="tx1"/>
                </a:solidFill>
                <a:latin typeface="Arial Black"/>
                <a:cs typeface="Arial Black"/>
              </a:rPr>
              <a:t>Interphase</a:t>
            </a:r>
            <a:r>
              <a:rPr sz="1900" spc="-35" dirty="0">
                <a:solidFill>
                  <a:schemeClr val="tx1"/>
                </a:solidFill>
                <a:latin typeface="Arial Black"/>
                <a:cs typeface="Arial Black"/>
              </a:rPr>
              <a:t> </a:t>
            </a:r>
            <a:r>
              <a:rPr sz="1900" dirty="0">
                <a:solidFill>
                  <a:schemeClr val="tx1"/>
                </a:solidFill>
                <a:latin typeface="Arial Black"/>
                <a:cs typeface="Arial Black"/>
              </a:rPr>
              <a:t>–</a:t>
            </a:r>
            <a:r>
              <a:rPr sz="1900" spc="15" dirty="0">
                <a:solidFill>
                  <a:schemeClr val="tx1"/>
                </a:solidFill>
                <a:latin typeface="Arial Black"/>
                <a:cs typeface="Arial Black"/>
              </a:rPr>
              <a:t> </a:t>
            </a:r>
            <a:r>
              <a:rPr sz="1900" dirty="0">
                <a:solidFill>
                  <a:schemeClr val="tx1"/>
                </a:solidFill>
                <a:latin typeface="Arial Black"/>
                <a:cs typeface="Arial Black"/>
              </a:rPr>
              <a:t>Preparatory</a:t>
            </a:r>
            <a:r>
              <a:rPr sz="1900" spc="-35" dirty="0">
                <a:solidFill>
                  <a:schemeClr val="tx1"/>
                </a:solidFill>
                <a:latin typeface="Arial Black"/>
                <a:cs typeface="Arial Black"/>
              </a:rPr>
              <a:t> </a:t>
            </a:r>
            <a:r>
              <a:rPr sz="1900" dirty="0">
                <a:solidFill>
                  <a:schemeClr val="tx1"/>
                </a:solidFill>
                <a:latin typeface="Arial Black"/>
                <a:cs typeface="Arial Black"/>
              </a:rPr>
              <a:t>phase,</a:t>
            </a:r>
            <a:r>
              <a:rPr sz="1900" spc="-10" dirty="0">
                <a:solidFill>
                  <a:schemeClr val="tx1"/>
                </a:solidFill>
                <a:latin typeface="Arial Black"/>
                <a:cs typeface="Arial Black"/>
              </a:rPr>
              <a:t> </a:t>
            </a:r>
            <a:r>
              <a:rPr sz="1900" dirty="0">
                <a:solidFill>
                  <a:schemeClr val="tx1"/>
                </a:solidFill>
                <a:latin typeface="Arial Black"/>
                <a:cs typeface="Arial Black"/>
              </a:rPr>
              <a:t>divided</a:t>
            </a:r>
            <a:r>
              <a:rPr sz="1900" spc="35" dirty="0">
                <a:solidFill>
                  <a:schemeClr val="tx1"/>
                </a:solidFill>
                <a:latin typeface="Arial Black"/>
                <a:cs typeface="Arial Black"/>
              </a:rPr>
              <a:t> </a:t>
            </a:r>
            <a:r>
              <a:rPr sz="1900" dirty="0">
                <a:solidFill>
                  <a:schemeClr val="tx1"/>
                </a:solidFill>
                <a:latin typeface="Arial Black"/>
                <a:cs typeface="Arial Black"/>
              </a:rPr>
              <a:t>into 3</a:t>
            </a:r>
            <a:r>
              <a:rPr sz="1900" spc="10" dirty="0">
                <a:solidFill>
                  <a:schemeClr val="tx1"/>
                </a:solidFill>
                <a:latin typeface="Arial Black"/>
                <a:cs typeface="Arial Black"/>
              </a:rPr>
              <a:t> </a:t>
            </a:r>
            <a:r>
              <a:rPr sz="1900" dirty="0">
                <a:solidFill>
                  <a:schemeClr val="tx1"/>
                </a:solidFill>
                <a:latin typeface="Arial Black"/>
                <a:cs typeface="Arial Black"/>
              </a:rPr>
              <a:t>sub</a:t>
            </a:r>
            <a:r>
              <a:rPr sz="1900" spc="5" dirty="0">
                <a:solidFill>
                  <a:schemeClr val="tx1"/>
                </a:solidFill>
                <a:latin typeface="Arial Black"/>
                <a:cs typeface="Arial Black"/>
              </a:rPr>
              <a:t> </a:t>
            </a:r>
            <a:r>
              <a:rPr sz="1900" spc="-10" dirty="0">
                <a:solidFill>
                  <a:schemeClr val="tx1"/>
                </a:solidFill>
                <a:latin typeface="Arial Black"/>
                <a:cs typeface="Arial Black"/>
              </a:rPr>
              <a:t>phases</a:t>
            </a:r>
            <a:endParaRPr sz="1900" dirty="0">
              <a:solidFill>
                <a:schemeClr val="tx1"/>
              </a:solidFill>
              <a:latin typeface="Arial Black"/>
              <a:cs typeface="Arial Black"/>
            </a:endParaRPr>
          </a:p>
          <a:p>
            <a:pPr marL="1009015" indent="-591185">
              <a:lnSpc>
                <a:spcPct val="100000"/>
              </a:lnSpc>
              <a:spcBef>
                <a:spcPts val="459"/>
              </a:spcBef>
              <a:buAutoNum type="romanLcParenBoth"/>
              <a:tabLst>
                <a:tab pos="1009015" algn="l"/>
                <a:tab pos="2768600" algn="l"/>
              </a:tabLst>
            </a:pPr>
            <a:r>
              <a:rPr sz="1900" dirty="0">
                <a:solidFill>
                  <a:schemeClr val="tx1"/>
                </a:solidFill>
                <a:latin typeface="Arial Black"/>
                <a:cs typeface="Arial Black"/>
              </a:rPr>
              <a:t>G1</a:t>
            </a:r>
            <a:r>
              <a:rPr sz="1900" spc="-35" dirty="0">
                <a:solidFill>
                  <a:schemeClr val="tx1"/>
                </a:solidFill>
                <a:latin typeface="Arial Black"/>
                <a:cs typeface="Arial Black"/>
              </a:rPr>
              <a:t> </a:t>
            </a:r>
            <a:r>
              <a:rPr sz="1900" dirty="0">
                <a:solidFill>
                  <a:schemeClr val="tx1"/>
                </a:solidFill>
                <a:latin typeface="Arial Black"/>
                <a:cs typeface="Arial Black"/>
              </a:rPr>
              <a:t>(GAP </a:t>
            </a:r>
            <a:r>
              <a:rPr sz="1900" spc="-25" dirty="0">
                <a:solidFill>
                  <a:schemeClr val="tx1"/>
                </a:solidFill>
                <a:latin typeface="Arial Black"/>
                <a:cs typeface="Arial Black"/>
              </a:rPr>
              <a:t>1)</a:t>
            </a:r>
            <a:r>
              <a:rPr sz="1900" dirty="0">
                <a:solidFill>
                  <a:schemeClr val="tx1"/>
                </a:solidFill>
                <a:latin typeface="Arial Black"/>
                <a:cs typeface="Arial Black"/>
              </a:rPr>
              <a:t>	</a:t>
            </a:r>
            <a:r>
              <a:rPr sz="1900" spc="-10" dirty="0">
                <a:solidFill>
                  <a:schemeClr val="tx1"/>
                </a:solidFill>
                <a:latin typeface="Arial Black"/>
                <a:cs typeface="Arial Black"/>
              </a:rPr>
              <a:t>phase</a:t>
            </a:r>
            <a:endParaRPr sz="1900" dirty="0">
              <a:solidFill>
                <a:schemeClr val="tx1"/>
              </a:solidFill>
              <a:latin typeface="Arial Black"/>
              <a:cs typeface="Arial Black"/>
            </a:endParaRPr>
          </a:p>
          <a:p>
            <a:pPr marL="1009015" indent="-591185">
              <a:lnSpc>
                <a:spcPct val="100000"/>
              </a:lnSpc>
              <a:spcBef>
                <a:spcPts val="455"/>
              </a:spcBef>
              <a:buAutoNum type="romanLcParenBoth"/>
              <a:tabLst>
                <a:tab pos="1009015" algn="l"/>
              </a:tabLst>
            </a:pPr>
            <a:r>
              <a:rPr sz="1900" dirty="0">
                <a:solidFill>
                  <a:schemeClr val="tx1"/>
                </a:solidFill>
                <a:latin typeface="Arial Black"/>
                <a:cs typeface="Arial Black"/>
              </a:rPr>
              <a:t>S</a:t>
            </a:r>
            <a:r>
              <a:rPr sz="1900" spc="-25" dirty="0">
                <a:solidFill>
                  <a:schemeClr val="tx1"/>
                </a:solidFill>
                <a:latin typeface="Arial Black"/>
                <a:cs typeface="Arial Black"/>
              </a:rPr>
              <a:t> </a:t>
            </a:r>
            <a:r>
              <a:rPr sz="1900" dirty="0">
                <a:solidFill>
                  <a:schemeClr val="tx1"/>
                </a:solidFill>
                <a:latin typeface="Arial Black"/>
                <a:cs typeface="Arial Black"/>
              </a:rPr>
              <a:t>(Synthesis)</a:t>
            </a:r>
            <a:r>
              <a:rPr sz="1900" spc="-15" dirty="0">
                <a:solidFill>
                  <a:schemeClr val="tx1"/>
                </a:solidFill>
                <a:latin typeface="Arial Black"/>
                <a:cs typeface="Arial Black"/>
              </a:rPr>
              <a:t> </a:t>
            </a:r>
            <a:r>
              <a:rPr sz="1900" spc="-20" dirty="0">
                <a:solidFill>
                  <a:schemeClr val="tx1"/>
                </a:solidFill>
                <a:latin typeface="Arial Black"/>
                <a:cs typeface="Arial Black"/>
              </a:rPr>
              <a:t>phase</a:t>
            </a:r>
            <a:endParaRPr sz="1900" dirty="0">
              <a:solidFill>
                <a:schemeClr val="tx1"/>
              </a:solidFill>
              <a:latin typeface="Arial Black"/>
              <a:cs typeface="Arial Black"/>
            </a:endParaRPr>
          </a:p>
          <a:p>
            <a:pPr marL="1009015" indent="-591185">
              <a:lnSpc>
                <a:spcPct val="100000"/>
              </a:lnSpc>
              <a:spcBef>
                <a:spcPts val="459"/>
              </a:spcBef>
              <a:buAutoNum type="romanLcParenBoth"/>
              <a:tabLst>
                <a:tab pos="1009015" algn="l"/>
                <a:tab pos="2851150" algn="l"/>
              </a:tabLst>
            </a:pPr>
            <a:r>
              <a:rPr sz="1900" dirty="0">
                <a:solidFill>
                  <a:schemeClr val="tx1"/>
                </a:solidFill>
                <a:latin typeface="Arial Black"/>
                <a:cs typeface="Arial Black"/>
              </a:rPr>
              <a:t>G2</a:t>
            </a:r>
            <a:r>
              <a:rPr sz="1900" spc="-35" dirty="0">
                <a:solidFill>
                  <a:schemeClr val="tx1"/>
                </a:solidFill>
                <a:latin typeface="Arial Black"/>
                <a:cs typeface="Arial Black"/>
              </a:rPr>
              <a:t> </a:t>
            </a:r>
            <a:r>
              <a:rPr sz="1900" dirty="0">
                <a:solidFill>
                  <a:schemeClr val="tx1"/>
                </a:solidFill>
                <a:latin typeface="Arial Black"/>
                <a:cs typeface="Arial Black"/>
              </a:rPr>
              <a:t>(GAP </a:t>
            </a:r>
            <a:r>
              <a:rPr sz="1900" spc="-25" dirty="0">
                <a:solidFill>
                  <a:schemeClr val="tx1"/>
                </a:solidFill>
                <a:latin typeface="Arial Black"/>
                <a:cs typeface="Arial Black"/>
              </a:rPr>
              <a:t>2)</a:t>
            </a:r>
            <a:r>
              <a:rPr sz="1900" dirty="0">
                <a:solidFill>
                  <a:schemeClr val="tx1"/>
                </a:solidFill>
                <a:latin typeface="Arial Black"/>
                <a:cs typeface="Arial Black"/>
              </a:rPr>
              <a:t>	</a:t>
            </a:r>
            <a:r>
              <a:rPr sz="1900" spc="-10" dirty="0">
                <a:solidFill>
                  <a:schemeClr val="tx1"/>
                </a:solidFill>
                <a:latin typeface="Arial Black"/>
                <a:cs typeface="Arial Black"/>
              </a:rPr>
              <a:t>phase</a:t>
            </a:r>
            <a:endParaRPr sz="1900" dirty="0">
              <a:solidFill>
                <a:schemeClr val="tx1"/>
              </a:solidFill>
              <a:latin typeface="Arial Black"/>
              <a:cs typeface="Arial Black"/>
            </a:endParaRPr>
          </a:p>
          <a:p>
            <a:pPr marL="417830">
              <a:lnSpc>
                <a:spcPct val="100000"/>
              </a:lnSpc>
              <a:spcBef>
                <a:spcPts val="455"/>
              </a:spcBef>
            </a:pPr>
            <a:r>
              <a:rPr sz="1900" dirty="0">
                <a:solidFill>
                  <a:schemeClr val="tx1"/>
                </a:solidFill>
                <a:latin typeface="Arial Black"/>
                <a:cs typeface="Arial Black"/>
              </a:rPr>
              <a:t>Leading</a:t>
            </a:r>
            <a:r>
              <a:rPr sz="1900" spc="-35" dirty="0">
                <a:solidFill>
                  <a:schemeClr val="tx1"/>
                </a:solidFill>
                <a:latin typeface="Arial Black"/>
                <a:cs typeface="Arial Black"/>
              </a:rPr>
              <a:t> </a:t>
            </a:r>
            <a:r>
              <a:rPr sz="1900" dirty="0">
                <a:solidFill>
                  <a:schemeClr val="tx1"/>
                </a:solidFill>
                <a:latin typeface="Arial Black"/>
                <a:cs typeface="Arial Black"/>
              </a:rPr>
              <a:t>to</a:t>
            </a:r>
            <a:r>
              <a:rPr sz="1900" spc="-15" dirty="0">
                <a:solidFill>
                  <a:schemeClr val="tx1"/>
                </a:solidFill>
                <a:latin typeface="Arial Black"/>
                <a:cs typeface="Arial Black"/>
              </a:rPr>
              <a:t> </a:t>
            </a:r>
            <a:r>
              <a:rPr sz="1900" dirty="0">
                <a:solidFill>
                  <a:srgbClr val="C00000"/>
                </a:solidFill>
                <a:latin typeface="Arial Black"/>
                <a:cs typeface="Arial Black"/>
              </a:rPr>
              <a:t>Doubling</a:t>
            </a:r>
            <a:r>
              <a:rPr sz="1900" spc="-10" dirty="0">
                <a:solidFill>
                  <a:srgbClr val="C00000"/>
                </a:solidFill>
                <a:latin typeface="Arial Black"/>
                <a:cs typeface="Arial Black"/>
              </a:rPr>
              <a:t> </a:t>
            </a:r>
            <a:r>
              <a:rPr sz="1900" dirty="0">
                <a:solidFill>
                  <a:srgbClr val="C00000"/>
                </a:solidFill>
                <a:latin typeface="Arial Black"/>
                <a:cs typeface="Arial Black"/>
              </a:rPr>
              <a:t>of</a:t>
            </a:r>
            <a:r>
              <a:rPr sz="1900" spc="75" dirty="0">
                <a:solidFill>
                  <a:srgbClr val="C00000"/>
                </a:solidFill>
                <a:latin typeface="Arial Black"/>
                <a:cs typeface="Arial Black"/>
              </a:rPr>
              <a:t> </a:t>
            </a:r>
            <a:r>
              <a:rPr sz="1900" dirty="0">
                <a:solidFill>
                  <a:srgbClr val="C00000"/>
                </a:solidFill>
                <a:latin typeface="Arial Black"/>
                <a:cs typeface="Arial Black"/>
              </a:rPr>
              <a:t>genome</a:t>
            </a:r>
            <a:r>
              <a:rPr sz="1900" spc="-35" dirty="0">
                <a:solidFill>
                  <a:srgbClr val="C00000"/>
                </a:solidFill>
                <a:latin typeface="Arial Black"/>
                <a:cs typeface="Arial Black"/>
              </a:rPr>
              <a:t> </a:t>
            </a:r>
            <a:r>
              <a:rPr sz="1900" spc="-10" dirty="0">
                <a:solidFill>
                  <a:srgbClr val="C00000"/>
                </a:solidFill>
                <a:latin typeface="Arial Black"/>
                <a:cs typeface="Arial Black"/>
              </a:rPr>
              <a:t>(DNA)</a:t>
            </a:r>
            <a:endParaRPr sz="1900" dirty="0">
              <a:latin typeface="Arial Black"/>
              <a:cs typeface="Arial Black"/>
            </a:endParaRPr>
          </a:p>
          <a:p>
            <a:pPr>
              <a:lnSpc>
                <a:spcPct val="100000"/>
              </a:lnSpc>
              <a:spcBef>
                <a:spcPts val="515"/>
              </a:spcBef>
            </a:pPr>
            <a:endParaRPr sz="1900" dirty="0">
              <a:latin typeface="Arial Black"/>
              <a:cs typeface="Arial Black"/>
            </a:endParaRPr>
          </a:p>
          <a:p>
            <a:pPr marL="12700">
              <a:lnSpc>
                <a:spcPct val="100000"/>
              </a:lnSpc>
            </a:pPr>
            <a:r>
              <a:rPr sz="1900" dirty="0">
                <a:solidFill>
                  <a:schemeClr val="tx1"/>
                </a:solidFill>
                <a:latin typeface="Arial Black"/>
                <a:cs typeface="Arial Black"/>
              </a:rPr>
              <a:t>(II)</a:t>
            </a:r>
            <a:r>
              <a:rPr sz="1900" spc="-50" dirty="0">
                <a:solidFill>
                  <a:schemeClr val="tx1"/>
                </a:solidFill>
                <a:latin typeface="Arial Black"/>
                <a:cs typeface="Arial Black"/>
              </a:rPr>
              <a:t> </a:t>
            </a:r>
            <a:r>
              <a:rPr sz="1900" dirty="0">
                <a:solidFill>
                  <a:schemeClr val="tx1"/>
                </a:solidFill>
                <a:latin typeface="Arial Black"/>
                <a:cs typeface="Arial Black"/>
              </a:rPr>
              <a:t>M phase</a:t>
            </a:r>
            <a:r>
              <a:rPr sz="1900" spc="-40" dirty="0">
                <a:solidFill>
                  <a:schemeClr val="tx1"/>
                </a:solidFill>
                <a:latin typeface="Arial Black"/>
                <a:cs typeface="Arial Black"/>
              </a:rPr>
              <a:t> </a:t>
            </a:r>
            <a:r>
              <a:rPr sz="1900" dirty="0">
                <a:solidFill>
                  <a:schemeClr val="tx1"/>
                </a:solidFill>
                <a:latin typeface="Arial Black"/>
                <a:cs typeface="Arial Black"/>
              </a:rPr>
              <a:t>–</a:t>
            </a:r>
            <a:r>
              <a:rPr sz="1900" spc="-20" dirty="0">
                <a:solidFill>
                  <a:schemeClr val="tx1"/>
                </a:solidFill>
                <a:latin typeface="Arial Black"/>
                <a:cs typeface="Arial Black"/>
              </a:rPr>
              <a:t> </a:t>
            </a:r>
            <a:r>
              <a:rPr sz="1900" dirty="0">
                <a:solidFill>
                  <a:schemeClr val="tx1"/>
                </a:solidFill>
                <a:latin typeface="Arial Black"/>
                <a:cs typeface="Arial Black"/>
              </a:rPr>
              <a:t>Phase</a:t>
            </a:r>
            <a:r>
              <a:rPr sz="1900" spc="-25" dirty="0">
                <a:solidFill>
                  <a:schemeClr val="tx1"/>
                </a:solidFill>
                <a:latin typeface="Arial Black"/>
                <a:cs typeface="Arial Black"/>
              </a:rPr>
              <a:t> </a:t>
            </a:r>
            <a:r>
              <a:rPr sz="1900" dirty="0">
                <a:solidFill>
                  <a:schemeClr val="tx1"/>
                </a:solidFill>
                <a:latin typeface="Arial Black"/>
                <a:cs typeface="Arial Black"/>
              </a:rPr>
              <a:t>of</a:t>
            </a:r>
            <a:r>
              <a:rPr sz="1900" spc="95" dirty="0">
                <a:solidFill>
                  <a:schemeClr val="tx1"/>
                </a:solidFill>
                <a:latin typeface="Arial Black"/>
                <a:cs typeface="Arial Black"/>
              </a:rPr>
              <a:t> </a:t>
            </a:r>
            <a:r>
              <a:rPr sz="1900" dirty="0">
                <a:solidFill>
                  <a:schemeClr val="tx1"/>
                </a:solidFill>
                <a:latin typeface="Arial Black"/>
                <a:cs typeface="Arial Black"/>
              </a:rPr>
              <a:t>division,</a:t>
            </a:r>
            <a:r>
              <a:rPr sz="1900" spc="10" dirty="0">
                <a:solidFill>
                  <a:schemeClr val="tx1"/>
                </a:solidFill>
                <a:latin typeface="Arial Black"/>
                <a:cs typeface="Arial Black"/>
              </a:rPr>
              <a:t> </a:t>
            </a:r>
            <a:r>
              <a:rPr sz="1900" dirty="0">
                <a:solidFill>
                  <a:schemeClr val="tx1"/>
                </a:solidFill>
                <a:latin typeface="Arial Black"/>
                <a:cs typeface="Arial Black"/>
              </a:rPr>
              <a:t>divided</a:t>
            </a:r>
            <a:r>
              <a:rPr sz="1900" spc="5" dirty="0">
                <a:solidFill>
                  <a:schemeClr val="tx1"/>
                </a:solidFill>
                <a:latin typeface="Arial Black"/>
                <a:cs typeface="Arial Black"/>
              </a:rPr>
              <a:t> </a:t>
            </a:r>
            <a:r>
              <a:rPr sz="1900" dirty="0">
                <a:solidFill>
                  <a:schemeClr val="tx1"/>
                </a:solidFill>
                <a:latin typeface="Arial Black"/>
                <a:cs typeface="Arial Black"/>
              </a:rPr>
              <a:t>into</a:t>
            </a:r>
            <a:r>
              <a:rPr sz="1900" spc="-25" dirty="0">
                <a:solidFill>
                  <a:schemeClr val="tx1"/>
                </a:solidFill>
                <a:latin typeface="Arial Black"/>
                <a:cs typeface="Arial Black"/>
              </a:rPr>
              <a:t> </a:t>
            </a:r>
            <a:r>
              <a:rPr sz="1900" dirty="0">
                <a:solidFill>
                  <a:schemeClr val="tx1"/>
                </a:solidFill>
                <a:latin typeface="Arial Black"/>
                <a:cs typeface="Arial Black"/>
              </a:rPr>
              <a:t>2</a:t>
            </a:r>
            <a:r>
              <a:rPr sz="1900" spc="-20" dirty="0">
                <a:solidFill>
                  <a:schemeClr val="tx1"/>
                </a:solidFill>
                <a:latin typeface="Arial Black"/>
                <a:cs typeface="Arial Black"/>
              </a:rPr>
              <a:t> </a:t>
            </a:r>
            <a:r>
              <a:rPr sz="1900" dirty="0">
                <a:solidFill>
                  <a:schemeClr val="tx1"/>
                </a:solidFill>
                <a:latin typeface="Arial Black"/>
                <a:cs typeface="Arial Black"/>
              </a:rPr>
              <a:t>sub</a:t>
            </a:r>
            <a:r>
              <a:rPr sz="1900" spc="-25" dirty="0">
                <a:solidFill>
                  <a:schemeClr val="tx1"/>
                </a:solidFill>
                <a:latin typeface="Arial Black"/>
                <a:cs typeface="Arial Black"/>
              </a:rPr>
              <a:t> </a:t>
            </a:r>
            <a:r>
              <a:rPr sz="1900" spc="-10" dirty="0">
                <a:solidFill>
                  <a:schemeClr val="tx1"/>
                </a:solidFill>
                <a:latin typeface="Arial Black"/>
                <a:cs typeface="Arial Black"/>
              </a:rPr>
              <a:t>phases</a:t>
            </a:r>
            <a:endParaRPr sz="1900" dirty="0">
              <a:solidFill>
                <a:schemeClr val="tx1"/>
              </a:solidFill>
              <a:latin typeface="Arial Black"/>
              <a:cs typeface="Arial Black"/>
            </a:endParaRPr>
          </a:p>
          <a:p>
            <a:pPr marL="764540" indent="-346710">
              <a:lnSpc>
                <a:spcPct val="100000"/>
              </a:lnSpc>
              <a:spcBef>
                <a:spcPts val="459"/>
              </a:spcBef>
              <a:buAutoNum type="romanLcParenBoth"/>
              <a:tabLst>
                <a:tab pos="764540" algn="l"/>
              </a:tabLst>
            </a:pPr>
            <a:r>
              <a:rPr sz="1900" dirty="0">
                <a:solidFill>
                  <a:schemeClr val="tx1"/>
                </a:solidFill>
                <a:latin typeface="Arial Black"/>
                <a:cs typeface="Arial Black"/>
              </a:rPr>
              <a:t>Karyokinesis</a:t>
            </a:r>
            <a:r>
              <a:rPr sz="1900" spc="-10" dirty="0">
                <a:solidFill>
                  <a:schemeClr val="tx1"/>
                </a:solidFill>
                <a:latin typeface="Arial Black"/>
                <a:cs typeface="Arial Black"/>
              </a:rPr>
              <a:t> </a:t>
            </a:r>
            <a:r>
              <a:rPr sz="1900" dirty="0">
                <a:solidFill>
                  <a:schemeClr val="tx1"/>
                </a:solidFill>
                <a:latin typeface="Arial Black"/>
                <a:cs typeface="Arial Black"/>
              </a:rPr>
              <a:t>(Nuclear</a:t>
            </a:r>
            <a:r>
              <a:rPr sz="1900" spc="-50" dirty="0">
                <a:solidFill>
                  <a:schemeClr val="tx1"/>
                </a:solidFill>
                <a:latin typeface="Arial Black"/>
                <a:cs typeface="Arial Black"/>
              </a:rPr>
              <a:t> </a:t>
            </a:r>
            <a:r>
              <a:rPr sz="1900" dirty="0">
                <a:solidFill>
                  <a:schemeClr val="tx1"/>
                </a:solidFill>
                <a:latin typeface="Arial Black"/>
                <a:cs typeface="Arial Black"/>
              </a:rPr>
              <a:t>division)</a:t>
            </a:r>
            <a:r>
              <a:rPr sz="1900" spc="15" dirty="0">
                <a:solidFill>
                  <a:schemeClr val="tx1"/>
                </a:solidFill>
                <a:latin typeface="Arial Black"/>
                <a:cs typeface="Arial Black"/>
              </a:rPr>
              <a:t> </a:t>
            </a:r>
            <a:r>
              <a:rPr sz="1900" dirty="0">
                <a:solidFill>
                  <a:schemeClr val="tx1"/>
                </a:solidFill>
                <a:latin typeface="Arial Black"/>
                <a:cs typeface="Arial Black"/>
              </a:rPr>
              <a:t>–</a:t>
            </a:r>
            <a:r>
              <a:rPr sz="1900" spc="-30" dirty="0">
                <a:solidFill>
                  <a:schemeClr val="tx1"/>
                </a:solidFill>
                <a:latin typeface="Arial Black"/>
                <a:cs typeface="Arial Black"/>
              </a:rPr>
              <a:t> </a:t>
            </a:r>
            <a:r>
              <a:rPr sz="1900" dirty="0">
                <a:solidFill>
                  <a:schemeClr val="tx1"/>
                </a:solidFill>
                <a:latin typeface="Arial Black"/>
                <a:cs typeface="Arial Black"/>
              </a:rPr>
              <a:t>divided</a:t>
            </a:r>
            <a:r>
              <a:rPr sz="1900" spc="-20" dirty="0">
                <a:solidFill>
                  <a:schemeClr val="tx1"/>
                </a:solidFill>
                <a:latin typeface="Arial Black"/>
                <a:cs typeface="Arial Black"/>
              </a:rPr>
              <a:t> </a:t>
            </a:r>
            <a:r>
              <a:rPr sz="1900" dirty="0">
                <a:solidFill>
                  <a:schemeClr val="tx1"/>
                </a:solidFill>
                <a:latin typeface="Arial Black"/>
                <a:cs typeface="Arial Black"/>
              </a:rPr>
              <a:t>into</a:t>
            </a:r>
            <a:r>
              <a:rPr sz="1900" spc="-5" dirty="0">
                <a:solidFill>
                  <a:schemeClr val="tx1"/>
                </a:solidFill>
                <a:latin typeface="Arial Black"/>
                <a:cs typeface="Arial Black"/>
              </a:rPr>
              <a:t> </a:t>
            </a:r>
            <a:r>
              <a:rPr sz="1900" dirty="0">
                <a:solidFill>
                  <a:schemeClr val="tx1"/>
                </a:solidFill>
                <a:latin typeface="Arial Black"/>
                <a:cs typeface="Arial Black"/>
              </a:rPr>
              <a:t>4</a:t>
            </a:r>
            <a:r>
              <a:rPr sz="1900" spc="-30" dirty="0">
                <a:solidFill>
                  <a:schemeClr val="tx1"/>
                </a:solidFill>
                <a:latin typeface="Arial Black"/>
                <a:cs typeface="Arial Black"/>
              </a:rPr>
              <a:t> </a:t>
            </a:r>
            <a:r>
              <a:rPr sz="1900" dirty="0">
                <a:solidFill>
                  <a:schemeClr val="tx1"/>
                </a:solidFill>
                <a:latin typeface="Arial Black"/>
                <a:cs typeface="Arial Black"/>
              </a:rPr>
              <a:t>sub</a:t>
            </a:r>
            <a:r>
              <a:rPr sz="1900" spc="-30" dirty="0">
                <a:solidFill>
                  <a:schemeClr val="tx1"/>
                </a:solidFill>
                <a:latin typeface="Arial Black"/>
                <a:cs typeface="Arial Black"/>
              </a:rPr>
              <a:t> </a:t>
            </a:r>
            <a:r>
              <a:rPr sz="1900" spc="-10" dirty="0">
                <a:solidFill>
                  <a:schemeClr val="tx1"/>
                </a:solidFill>
                <a:latin typeface="Arial Black"/>
                <a:cs typeface="Arial Black"/>
              </a:rPr>
              <a:t>phases</a:t>
            </a:r>
            <a:endParaRPr sz="1900" dirty="0">
              <a:solidFill>
                <a:schemeClr val="tx1"/>
              </a:solidFill>
              <a:latin typeface="Arial Black"/>
              <a:cs typeface="Arial Black"/>
            </a:endParaRPr>
          </a:p>
          <a:p>
            <a:pPr marL="1250315" lvl="1" indent="-426720">
              <a:lnSpc>
                <a:spcPct val="100000"/>
              </a:lnSpc>
              <a:spcBef>
                <a:spcPts val="455"/>
              </a:spcBef>
              <a:buAutoNum type="alphaLcParenBoth"/>
              <a:tabLst>
                <a:tab pos="1250315" algn="l"/>
              </a:tabLst>
            </a:pPr>
            <a:r>
              <a:rPr sz="1900" spc="-10" dirty="0">
                <a:solidFill>
                  <a:schemeClr val="tx1"/>
                </a:solidFill>
                <a:latin typeface="Arial Black"/>
                <a:cs typeface="Arial Black"/>
              </a:rPr>
              <a:t>Prophase</a:t>
            </a:r>
            <a:endParaRPr sz="1900" dirty="0">
              <a:solidFill>
                <a:schemeClr val="tx1"/>
              </a:solidFill>
              <a:latin typeface="Arial Black"/>
              <a:cs typeface="Arial Black"/>
            </a:endParaRPr>
          </a:p>
          <a:p>
            <a:pPr marL="1250315" lvl="1" indent="-426720">
              <a:lnSpc>
                <a:spcPct val="100000"/>
              </a:lnSpc>
              <a:spcBef>
                <a:spcPts val="459"/>
              </a:spcBef>
              <a:buAutoNum type="alphaLcParenBoth"/>
              <a:tabLst>
                <a:tab pos="1250315" algn="l"/>
              </a:tabLst>
            </a:pPr>
            <a:r>
              <a:rPr sz="1900" spc="-10" dirty="0">
                <a:solidFill>
                  <a:schemeClr val="tx1"/>
                </a:solidFill>
                <a:latin typeface="Arial Black"/>
                <a:cs typeface="Arial Black"/>
              </a:rPr>
              <a:t>Metaphase</a:t>
            </a:r>
            <a:endParaRPr sz="1900" dirty="0">
              <a:solidFill>
                <a:schemeClr val="tx1"/>
              </a:solidFill>
              <a:latin typeface="Arial Black"/>
              <a:cs typeface="Arial Black"/>
            </a:endParaRPr>
          </a:p>
          <a:p>
            <a:pPr marL="1250315" lvl="1" indent="-426720">
              <a:lnSpc>
                <a:spcPct val="100000"/>
              </a:lnSpc>
              <a:spcBef>
                <a:spcPts val="455"/>
              </a:spcBef>
              <a:buAutoNum type="alphaLcParenBoth"/>
              <a:tabLst>
                <a:tab pos="1250315" algn="l"/>
              </a:tabLst>
            </a:pPr>
            <a:r>
              <a:rPr sz="1900" spc="-10" dirty="0">
                <a:solidFill>
                  <a:schemeClr val="tx1"/>
                </a:solidFill>
                <a:latin typeface="Arial Black"/>
                <a:cs typeface="Arial Black"/>
              </a:rPr>
              <a:t>Anaphase</a:t>
            </a:r>
            <a:endParaRPr sz="1900" dirty="0">
              <a:solidFill>
                <a:schemeClr val="tx1"/>
              </a:solidFill>
              <a:latin typeface="Arial Black"/>
              <a:cs typeface="Arial Black"/>
            </a:endParaRPr>
          </a:p>
          <a:p>
            <a:pPr marL="1250315" lvl="1" indent="-426720">
              <a:lnSpc>
                <a:spcPct val="100000"/>
              </a:lnSpc>
              <a:spcBef>
                <a:spcPts val="459"/>
              </a:spcBef>
              <a:buAutoNum type="alphaLcParenBoth"/>
              <a:tabLst>
                <a:tab pos="1250315" algn="l"/>
              </a:tabLst>
            </a:pPr>
            <a:r>
              <a:rPr sz="1900" spc="-10" dirty="0">
                <a:solidFill>
                  <a:schemeClr val="tx1"/>
                </a:solidFill>
                <a:latin typeface="Arial Black"/>
                <a:cs typeface="Arial Black"/>
              </a:rPr>
              <a:t>Telophase</a:t>
            </a:r>
            <a:endParaRPr sz="1900" dirty="0">
              <a:solidFill>
                <a:schemeClr val="tx1"/>
              </a:solidFill>
              <a:latin typeface="Arial Black"/>
              <a:cs typeface="Arial Black"/>
            </a:endParaRPr>
          </a:p>
          <a:p>
            <a:pPr marL="764540" indent="-428625">
              <a:lnSpc>
                <a:spcPct val="100000"/>
              </a:lnSpc>
              <a:spcBef>
                <a:spcPts val="455"/>
              </a:spcBef>
              <a:buAutoNum type="romanLcParenBoth"/>
              <a:tabLst>
                <a:tab pos="764540" algn="l"/>
              </a:tabLst>
            </a:pPr>
            <a:r>
              <a:rPr sz="1900" dirty="0">
                <a:solidFill>
                  <a:schemeClr val="tx1"/>
                </a:solidFill>
                <a:latin typeface="Arial Black"/>
                <a:cs typeface="Arial Black"/>
              </a:rPr>
              <a:t>Cytokinesis</a:t>
            </a:r>
            <a:r>
              <a:rPr sz="1900" spc="-30" dirty="0">
                <a:solidFill>
                  <a:schemeClr val="tx1"/>
                </a:solidFill>
                <a:latin typeface="Arial Black"/>
                <a:cs typeface="Arial Black"/>
              </a:rPr>
              <a:t> </a:t>
            </a:r>
            <a:r>
              <a:rPr sz="1900" dirty="0">
                <a:solidFill>
                  <a:schemeClr val="tx1"/>
                </a:solidFill>
                <a:latin typeface="Arial Black"/>
                <a:cs typeface="Arial Black"/>
              </a:rPr>
              <a:t>(Division</a:t>
            </a:r>
            <a:r>
              <a:rPr sz="1900" spc="5" dirty="0">
                <a:solidFill>
                  <a:schemeClr val="tx1"/>
                </a:solidFill>
                <a:latin typeface="Arial Black"/>
                <a:cs typeface="Arial Black"/>
              </a:rPr>
              <a:t> </a:t>
            </a:r>
            <a:r>
              <a:rPr sz="1900" dirty="0">
                <a:solidFill>
                  <a:schemeClr val="tx1"/>
                </a:solidFill>
                <a:latin typeface="Arial Black"/>
                <a:cs typeface="Arial Black"/>
              </a:rPr>
              <a:t>of</a:t>
            </a:r>
            <a:r>
              <a:rPr sz="1900" spc="25" dirty="0">
                <a:solidFill>
                  <a:schemeClr val="tx1"/>
                </a:solidFill>
                <a:latin typeface="Arial Black"/>
                <a:cs typeface="Arial Black"/>
              </a:rPr>
              <a:t> </a:t>
            </a:r>
            <a:r>
              <a:rPr sz="1900" spc="-10" dirty="0">
                <a:solidFill>
                  <a:schemeClr val="tx1"/>
                </a:solidFill>
                <a:latin typeface="Arial Black"/>
                <a:cs typeface="Arial Black"/>
              </a:rPr>
              <a:t>cytoplasm)</a:t>
            </a:r>
            <a:endParaRPr sz="1900" dirty="0">
              <a:solidFill>
                <a:schemeClr val="tx1"/>
              </a:solidFill>
              <a:latin typeface="Arial Black"/>
              <a:cs typeface="Arial Black"/>
            </a:endParaRPr>
          </a:p>
          <a:p>
            <a:pPr marL="347980">
              <a:lnSpc>
                <a:spcPct val="100000"/>
              </a:lnSpc>
              <a:spcBef>
                <a:spcPts val="575"/>
              </a:spcBef>
            </a:pPr>
            <a:r>
              <a:rPr sz="1900" dirty="0">
                <a:solidFill>
                  <a:schemeClr val="tx1"/>
                </a:solidFill>
                <a:latin typeface="Arial Black"/>
                <a:cs typeface="Arial Black"/>
              </a:rPr>
              <a:t>Leading</a:t>
            </a:r>
            <a:r>
              <a:rPr sz="1900" spc="-30" dirty="0">
                <a:solidFill>
                  <a:schemeClr val="tx1"/>
                </a:solidFill>
                <a:latin typeface="Arial Black"/>
                <a:cs typeface="Arial Black"/>
              </a:rPr>
              <a:t> </a:t>
            </a:r>
            <a:r>
              <a:rPr sz="1900" dirty="0">
                <a:solidFill>
                  <a:schemeClr val="tx1"/>
                </a:solidFill>
                <a:latin typeface="Arial Black"/>
                <a:cs typeface="Arial Black"/>
              </a:rPr>
              <a:t>to</a:t>
            </a:r>
            <a:r>
              <a:rPr sz="1900" spc="-20" dirty="0">
                <a:solidFill>
                  <a:schemeClr val="tx1"/>
                </a:solidFill>
                <a:latin typeface="Arial Black"/>
                <a:cs typeface="Arial Black"/>
              </a:rPr>
              <a:t> </a:t>
            </a:r>
            <a:r>
              <a:rPr sz="1900" dirty="0">
                <a:solidFill>
                  <a:srgbClr val="C00000"/>
                </a:solidFill>
                <a:latin typeface="Arial Black"/>
                <a:cs typeface="Arial Black"/>
              </a:rPr>
              <a:t>Halving</a:t>
            </a:r>
            <a:r>
              <a:rPr sz="1900" spc="10" dirty="0">
                <a:solidFill>
                  <a:srgbClr val="C00000"/>
                </a:solidFill>
                <a:latin typeface="Arial Black"/>
                <a:cs typeface="Arial Black"/>
              </a:rPr>
              <a:t> </a:t>
            </a:r>
            <a:r>
              <a:rPr sz="1900" dirty="0">
                <a:solidFill>
                  <a:srgbClr val="C00000"/>
                </a:solidFill>
                <a:latin typeface="Arial Black"/>
                <a:cs typeface="Arial Black"/>
              </a:rPr>
              <a:t>of</a:t>
            </a:r>
            <a:r>
              <a:rPr sz="1900" spc="100" dirty="0">
                <a:solidFill>
                  <a:srgbClr val="C00000"/>
                </a:solidFill>
                <a:latin typeface="Arial Black"/>
                <a:cs typeface="Arial Black"/>
              </a:rPr>
              <a:t> </a:t>
            </a:r>
            <a:r>
              <a:rPr sz="1900" dirty="0">
                <a:solidFill>
                  <a:srgbClr val="C00000"/>
                </a:solidFill>
                <a:latin typeface="Arial Black"/>
                <a:cs typeface="Arial Black"/>
              </a:rPr>
              <a:t>that</a:t>
            </a:r>
            <a:r>
              <a:rPr sz="1900" spc="-45" dirty="0">
                <a:solidFill>
                  <a:srgbClr val="C00000"/>
                </a:solidFill>
                <a:latin typeface="Arial Black"/>
                <a:cs typeface="Arial Black"/>
              </a:rPr>
              <a:t> </a:t>
            </a:r>
            <a:r>
              <a:rPr sz="1900" dirty="0">
                <a:solidFill>
                  <a:srgbClr val="C00000"/>
                </a:solidFill>
                <a:latin typeface="Arial Black"/>
                <a:cs typeface="Arial Black"/>
              </a:rPr>
              <a:t>genome,</a:t>
            </a:r>
            <a:r>
              <a:rPr sz="1900" spc="-55" dirty="0">
                <a:solidFill>
                  <a:srgbClr val="C00000"/>
                </a:solidFill>
                <a:latin typeface="Arial Black"/>
                <a:cs typeface="Arial Black"/>
              </a:rPr>
              <a:t> </a:t>
            </a:r>
            <a:r>
              <a:rPr sz="1900" dirty="0">
                <a:solidFill>
                  <a:srgbClr val="C00000"/>
                </a:solidFill>
                <a:latin typeface="Arial Black"/>
                <a:cs typeface="Arial Black"/>
              </a:rPr>
              <a:t>passing</a:t>
            </a:r>
            <a:r>
              <a:rPr sz="1900" spc="10" dirty="0">
                <a:solidFill>
                  <a:srgbClr val="C00000"/>
                </a:solidFill>
                <a:latin typeface="Arial Black"/>
                <a:cs typeface="Arial Black"/>
              </a:rPr>
              <a:t> </a:t>
            </a:r>
            <a:r>
              <a:rPr sz="1900" dirty="0">
                <a:solidFill>
                  <a:srgbClr val="C00000"/>
                </a:solidFill>
                <a:latin typeface="Arial Black"/>
                <a:cs typeface="Arial Black"/>
              </a:rPr>
              <a:t>into</a:t>
            </a:r>
            <a:r>
              <a:rPr sz="1900" spc="-15" dirty="0">
                <a:solidFill>
                  <a:srgbClr val="C00000"/>
                </a:solidFill>
                <a:latin typeface="Arial Black"/>
                <a:cs typeface="Arial Black"/>
              </a:rPr>
              <a:t> </a:t>
            </a:r>
            <a:r>
              <a:rPr sz="1900" dirty="0">
                <a:solidFill>
                  <a:srgbClr val="C00000"/>
                </a:solidFill>
                <a:latin typeface="Arial Black"/>
                <a:cs typeface="Arial Black"/>
              </a:rPr>
              <a:t>daughter</a:t>
            </a:r>
            <a:r>
              <a:rPr sz="1900" spc="-55" dirty="0">
                <a:solidFill>
                  <a:srgbClr val="C00000"/>
                </a:solidFill>
                <a:latin typeface="Arial Black"/>
                <a:cs typeface="Arial Black"/>
              </a:rPr>
              <a:t> </a:t>
            </a:r>
            <a:r>
              <a:rPr sz="1900" spc="-10" dirty="0">
                <a:solidFill>
                  <a:srgbClr val="C00000"/>
                </a:solidFill>
                <a:latin typeface="Arial Black"/>
                <a:cs typeface="Arial Black"/>
              </a:rPr>
              <a:t>cells</a:t>
            </a:r>
            <a:endParaRPr sz="1900" dirty="0">
              <a:latin typeface="Arial Black"/>
              <a:cs typeface="Arial Black"/>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2983229" y="107645"/>
            <a:ext cx="3150870" cy="574675"/>
          </a:xfrm>
          <a:prstGeom prst="rect">
            <a:avLst/>
          </a:prstGeom>
        </p:spPr>
        <p:txBody>
          <a:bodyPr vert="horz" wrap="square" lIns="0" tIns="12700" rIns="0" bIns="0" rtlCol="0">
            <a:spAutoFit/>
          </a:bodyPr>
          <a:lstStyle/>
          <a:p>
            <a:pPr marL="12700">
              <a:lnSpc>
                <a:spcPct val="100000"/>
              </a:lnSpc>
              <a:spcBef>
                <a:spcPts val="100"/>
              </a:spcBef>
            </a:pPr>
            <a:r>
              <a:rPr dirty="0"/>
              <a:t>CELL</a:t>
            </a:r>
            <a:r>
              <a:rPr spc="-5" dirty="0"/>
              <a:t> </a:t>
            </a:r>
            <a:r>
              <a:rPr spc="-35" dirty="0"/>
              <a:t>CYCLE</a:t>
            </a:r>
          </a:p>
        </p:txBody>
      </p:sp>
      <p:pic>
        <p:nvPicPr>
          <p:cNvPr id="4" name="object 4"/>
          <p:cNvPicPr/>
          <p:nvPr/>
        </p:nvPicPr>
        <p:blipFill>
          <a:blip r:embed="rId2" cstate="print"/>
          <a:stretch>
            <a:fillRect/>
          </a:stretch>
        </p:blipFill>
        <p:spPr>
          <a:xfrm>
            <a:off x="213359" y="1999488"/>
            <a:ext cx="7217664" cy="4215384"/>
          </a:xfrm>
          <a:prstGeom prst="rect">
            <a:avLst/>
          </a:prstGeom>
        </p:spPr>
      </p:pic>
      <p:sp>
        <p:nvSpPr>
          <p:cNvPr id="5" name="object 5"/>
          <p:cNvSpPr txBox="1"/>
          <p:nvPr/>
        </p:nvSpPr>
        <p:spPr>
          <a:xfrm>
            <a:off x="2222754" y="2873755"/>
            <a:ext cx="245745" cy="391160"/>
          </a:xfrm>
          <a:prstGeom prst="rect">
            <a:avLst/>
          </a:prstGeom>
        </p:spPr>
        <p:txBody>
          <a:bodyPr vert="horz" wrap="square" lIns="0" tIns="12700" rIns="0" bIns="0" rtlCol="0">
            <a:spAutoFit/>
          </a:bodyPr>
          <a:lstStyle/>
          <a:p>
            <a:pPr marL="12700">
              <a:lnSpc>
                <a:spcPct val="100000"/>
              </a:lnSpc>
              <a:spcBef>
                <a:spcPts val="100"/>
              </a:spcBef>
            </a:pPr>
            <a:r>
              <a:rPr sz="2400" spc="-50" dirty="0">
                <a:latin typeface="Arial Black"/>
                <a:cs typeface="Arial Black"/>
              </a:rPr>
              <a:t>S</a:t>
            </a:r>
            <a:endParaRPr sz="2400">
              <a:latin typeface="Arial Black"/>
              <a:cs typeface="Arial Black"/>
            </a:endParaRPr>
          </a:p>
        </p:txBody>
      </p:sp>
      <p:sp>
        <p:nvSpPr>
          <p:cNvPr id="6" name="object 6"/>
          <p:cNvSpPr txBox="1"/>
          <p:nvPr/>
        </p:nvSpPr>
        <p:spPr>
          <a:xfrm>
            <a:off x="3223005" y="4231640"/>
            <a:ext cx="482600" cy="391160"/>
          </a:xfrm>
          <a:prstGeom prst="rect">
            <a:avLst/>
          </a:prstGeom>
        </p:spPr>
        <p:txBody>
          <a:bodyPr vert="horz" wrap="square" lIns="0" tIns="12700" rIns="0" bIns="0" rtlCol="0">
            <a:spAutoFit/>
          </a:bodyPr>
          <a:lstStyle/>
          <a:p>
            <a:pPr marL="12700">
              <a:lnSpc>
                <a:spcPct val="100000"/>
              </a:lnSpc>
              <a:spcBef>
                <a:spcPts val="100"/>
              </a:spcBef>
            </a:pPr>
            <a:r>
              <a:rPr sz="2400" spc="-25" dirty="0">
                <a:latin typeface="Arial Black"/>
                <a:cs typeface="Arial Black"/>
              </a:rPr>
              <a:t>G1</a:t>
            </a:r>
            <a:endParaRPr sz="2400">
              <a:latin typeface="Arial Black"/>
              <a:cs typeface="Arial Black"/>
            </a:endParaRPr>
          </a:p>
        </p:txBody>
      </p:sp>
      <p:sp>
        <p:nvSpPr>
          <p:cNvPr id="7" name="object 7"/>
          <p:cNvSpPr txBox="1"/>
          <p:nvPr/>
        </p:nvSpPr>
        <p:spPr>
          <a:xfrm>
            <a:off x="5652896" y="3302634"/>
            <a:ext cx="313690" cy="391160"/>
          </a:xfrm>
          <a:prstGeom prst="rect">
            <a:avLst/>
          </a:prstGeom>
        </p:spPr>
        <p:txBody>
          <a:bodyPr vert="horz" wrap="square" lIns="0" tIns="12700" rIns="0" bIns="0" rtlCol="0">
            <a:spAutoFit/>
          </a:bodyPr>
          <a:lstStyle/>
          <a:p>
            <a:pPr marL="12700">
              <a:lnSpc>
                <a:spcPct val="100000"/>
              </a:lnSpc>
              <a:spcBef>
                <a:spcPts val="100"/>
              </a:spcBef>
            </a:pPr>
            <a:r>
              <a:rPr sz="2400" spc="-50" dirty="0">
                <a:latin typeface="Arial Black"/>
                <a:cs typeface="Arial Black"/>
              </a:rPr>
              <a:t>M</a:t>
            </a:r>
            <a:endParaRPr sz="2400">
              <a:latin typeface="Arial Black"/>
              <a:cs typeface="Arial Black"/>
            </a:endParaRPr>
          </a:p>
        </p:txBody>
      </p:sp>
      <p:sp>
        <p:nvSpPr>
          <p:cNvPr id="8" name="object 8"/>
          <p:cNvSpPr txBox="1"/>
          <p:nvPr/>
        </p:nvSpPr>
        <p:spPr>
          <a:xfrm>
            <a:off x="4366386" y="2587878"/>
            <a:ext cx="481965" cy="391160"/>
          </a:xfrm>
          <a:prstGeom prst="rect">
            <a:avLst/>
          </a:prstGeom>
        </p:spPr>
        <p:txBody>
          <a:bodyPr vert="horz" wrap="square" lIns="0" tIns="12700" rIns="0" bIns="0" rtlCol="0">
            <a:spAutoFit/>
          </a:bodyPr>
          <a:lstStyle/>
          <a:p>
            <a:pPr marL="12700">
              <a:lnSpc>
                <a:spcPct val="100000"/>
              </a:lnSpc>
              <a:spcBef>
                <a:spcPts val="100"/>
              </a:spcBef>
            </a:pPr>
            <a:r>
              <a:rPr sz="2400" spc="-25" dirty="0">
                <a:latin typeface="Arial Black"/>
                <a:cs typeface="Arial Black"/>
              </a:rPr>
              <a:t>G2</a:t>
            </a:r>
            <a:endParaRPr sz="2400">
              <a:latin typeface="Arial Black"/>
              <a:cs typeface="Arial Black"/>
            </a:endParaRPr>
          </a:p>
        </p:txBody>
      </p:sp>
      <p:grpSp>
        <p:nvGrpSpPr>
          <p:cNvPr id="9" name="object 9"/>
          <p:cNvGrpSpPr/>
          <p:nvPr/>
        </p:nvGrpSpPr>
        <p:grpSpPr>
          <a:xfrm>
            <a:off x="3730116" y="2922777"/>
            <a:ext cx="4707255" cy="3164205"/>
            <a:chOff x="3730116" y="2922777"/>
            <a:chExt cx="4707255" cy="3164205"/>
          </a:xfrm>
        </p:grpSpPr>
        <p:pic>
          <p:nvPicPr>
            <p:cNvPr id="10" name="object 10"/>
            <p:cNvPicPr/>
            <p:nvPr/>
          </p:nvPicPr>
          <p:blipFill>
            <a:blip r:embed="rId3" cstate="print"/>
            <a:stretch>
              <a:fillRect/>
            </a:stretch>
          </p:blipFill>
          <p:spPr>
            <a:xfrm>
              <a:off x="6797039" y="3154692"/>
              <a:ext cx="1037678" cy="495160"/>
            </a:xfrm>
            <a:prstGeom prst="rect">
              <a:avLst/>
            </a:prstGeom>
          </p:spPr>
        </p:pic>
        <p:pic>
          <p:nvPicPr>
            <p:cNvPr id="11" name="object 11"/>
            <p:cNvPicPr/>
            <p:nvPr/>
          </p:nvPicPr>
          <p:blipFill>
            <a:blip r:embed="rId4" cstate="print"/>
            <a:stretch>
              <a:fillRect/>
            </a:stretch>
          </p:blipFill>
          <p:spPr>
            <a:xfrm>
              <a:off x="6797039" y="3736822"/>
              <a:ext cx="1129131" cy="583590"/>
            </a:xfrm>
            <a:prstGeom prst="rect">
              <a:avLst/>
            </a:prstGeom>
          </p:spPr>
        </p:pic>
        <p:sp>
          <p:nvSpPr>
            <p:cNvPr id="12" name="object 12"/>
            <p:cNvSpPr/>
            <p:nvPr/>
          </p:nvSpPr>
          <p:spPr>
            <a:xfrm>
              <a:off x="7857744" y="2929127"/>
              <a:ext cx="573405" cy="570230"/>
            </a:xfrm>
            <a:custGeom>
              <a:avLst/>
              <a:gdLst/>
              <a:ahLst/>
              <a:cxnLst/>
              <a:rect l="l" t="t" r="r" b="b"/>
              <a:pathLst>
                <a:path w="573404" h="570229">
                  <a:moveTo>
                    <a:pt x="286511" y="0"/>
                  </a:moveTo>
                  <a:lnTo>
                    <a:pt x="240036" y="3731"/>
                  </a:lnTo>
                  <a:lnTo>
                    <a:pt x="195949" y="14532"/>
                  </a:lnTo>
                  <a:lnTo>
                    <a:pt x="154840" y="31817"/>
                  </a:lnTo>
                  <a:lnTo>
                    <a:pt x="117299" y="54998"/>
                  </a:lnTo>
                  <a:lnTo>
                    <a:pt x="83915" y="83486"/>
                  </a:lnTo>
                  <a:lnTo>
                    <a:pt x="55278" y="116695"/>
                  </a:lnTo>
                  <a:lnTo>
                    <a:pt x="31978" y="154037"/>
                  </a:lnTo>
                  <a:lnTo>
                    <a:pt x="14606" y="194925"/>
                  </a:lnTo>
                  <a:lnTo>
                    <a:pt x="3749" y="238771"/>
                  </a:lnTo>
                  <a:lnTo>
                    <a:pt x="0" y="284988"/>
                  </a:lnTo>
                  <a:lnTo>
                    <a:pt x="3749" y="331204"/>
                  </a:lnTo>
                  <a:lnTo>
                    <a:pt x="14606" y="375050"/>
                  </a:lnTo>
                  <a:lnTo>
                    <a:pt x="31978" y="415938"/>
                  </a:lnTo>
                  <a:lnTo>
                    <a:pt x="55278" y="453280"/>
                  </a:lnTo>
                  <a:lnTo>
                    <a:pt x="83915" y="486489"/>
                  </a:lnTo>
                  <a:lnTo>
                    <a:pt x="117299" y="514977"/>
                  </a:lnTo>
                  <a:lnTo>
                    <a:pt x="154840" y="538158"/>
                  </a:lnTo>
                  <a:lnTo>
                    <a:pt x="195949" y="555443"/>
                  </a:lnTo>
                  <a:lnTo>
                    <a:pt x="240036" y="566244"/>
                  </a:lnTo>
                  <a:lnTo>
                    <a:pt x="286511" y="569976"/>
                  </a:lnTo>
                  <a:lnTo>
                    <a:pt x="332987" y="566244"/>
                  </a:lnTo>
                  <a:lnTo>
                    <a:pt x="377074" y="555443"/>
                  </a:lnTo>
                  <a:lnTo>
                    <a:pt x="418183" y="538158"/>
                  </a:lnTo>
                  <a:lnTo>
                    <a:pt x="455724" y="514977"/>
                  </a:lnTo>
                  <a:lnTo>
                    <a:pt x="489108" y="486489"/>
                  </a:lnTo>
                  <a:lnTo>
                    <a:pt x="517745" y="453280"/>
                  </a:lnTo>
                  <a:lnTo>
                    <a:pt x="541045" y="415938"/>
                  </a:lnTo>
                  <a:lnTo>
                    <a:pt x="558417" y="375050"/>
                  </a:lnTo>
                  <a:lnTo>
                    <a:pt x="569274" y="331204"/>
                  </a:lnTo>
                  <a:lnTo>
                    <a:pt x="573024" y="284988"/>
                  </a:lnTo>
                  <a:lnTo>
                    <a:pt x="569274" y="238771"/>
                  </a:lnTo>
                  <a:lnTo>
                    <a:pt x="558417" y="194925"/>
                  </a:lnTo>
                  <a:lnTo>
                    <a:pt x="541045" y="154037"/>
                  </a:lnTo>
                  <a:lnTo>
                    <a:pt x="517745" y="116695"/>
                  </a:lnTo>
                  <a:lnTo>
                    <a:pt x="489108" y="83486"/>
                  </a:lnTo>
                  <a:lnTo>
                    <a:pt x="455724" y="54998"/>
                  </a:lnTo>
                  <a:lnTo>
                    <a:pt x="418183" y="31817"/>
                  </a:lnTo>
                  <a:lnTo>
                    <a:pt x="377074" y="14532"/>
                  </a:lnTo>
                  <a:lnTo>
                    <a:pt x="332987" y="3731"/>
                  </a:lnTo>
                  <a:lnTo>
                    <a:pt x="286511" y="0"/>
                  </a:lnTo>
                  <a:close/>
                </a:path>
              </a:pathLst>
            </a:custGeom>
            <a:solidFill>
              <a:srgbClr val="EFA12D"/>
            </a:solidFill>
          </p:spPr>
          <p:txBody>
            <a:bodyPr wrap="square" lIns="0" tIns="0" rIns="0" bIns="0" rtlCol="0"/>
            <a:lstStyle/>
            <a:p>
              <a:endParaRPr/>
            </a:p>
          </p:txBody>
        </p:sp>
        <p:sp>
          <p:nvSpPr>
            <p:cNvPr id="13" name="object 13"/>
            <p:cNvSpPr/>
            <p:nvPr/>
          </p:nvSpPr>
          <p:spPr>
            <a:xfrm>
              <a:off x="7857744" y="2929127"/>
              <a:ext cx="573405" cy="570230"/>
            </a:xfrm>
            <a:custGeom>
              <a:avLst/>
              <a:gdLst/>
              <a:ahLst/>
              <a:cxnLst/>
              <a:rect l="l" t="t" r="r" b="b"/>
              <a:pathLst>
                <a:path w="573404" h="570229">
                  <a:moveTo>
                    <a:pt x="0" y="284988"/>
                  </a:moveTo>
                  <a:lnTo>
                    <a:pt x="3749" y="238771"/>
                  </a:lnTo>
                  <a:lnTo>
                    <a:pt x="14606" y="194925"/>
                  </a:lnTo>
                  <a:lnTo>
                    <a:pt x="31978" y="154037"/>
                  </a:lnTo>
                  <a:lnTo>
                    <a:pt x="55278" y="116695"/>
                  </a:lnTo>
                  <a:lnTo>
                    <a:pt x="83915" y="83486"/>
                  </a:lnTo>
                  <a:lnTo>
                    <a:pt x="117299" y="54998"/>
                  </a:lnTo>
                  <a:lnTo>
                    <a:pt x="154840" y="31817"/>
                  </a:lnTo>
                  <a:lnTo>
                    <a:pt x="195949" y="14532"/>
                  </a:lnTo>
                  <a:lnTo>
                    <a:pt x="240036" y="3731"/>
                  </a:lnTo>
                  <a:lnTo>
                    <a:pt x="286511" y="0"/>
                  </a:lnTo>
                  <a:lnTo>
                    <a:pt x="332987" y="3731"/>
                  </a:lnTo>
                  <a:lnTo>
                    <a:pt x="377074" y="14532"/>
                  </a:lnTo>
                  <a:lnTo>
                    <a:pt x="418183" y="31817"/>
                  </a:lnTo>
                  <a:lnTo>
                    <a:pt x="455724" y="54998"/>
                  </a:lnTo>
                  <a:lnTo>
                    <a:pt x="489108" y="83486"/>
                  </a:lnTo>
                  <a:lnTo>
                    <a:pt x="517745" y="116695"/>
                  </a:lnTo>
                  <a:lnTo>
                    <a:pt x="541045" y="154037"/>
                  </a:lnTo>
                  <a:lnTo>
                    <a:pt x="558417" y="194925"/>
                  </a:lnTo>
                  <a:lnTo>
                    <a:pt x="569274" y="238771"/>
                  </a:lnTo>
                  <a:lnTo>
                    <a:pt x="573024" y="284988"/>
                  </a:lnTo>
                  <a:lnTo>
                    <a:pt x="569274" y="331204"/>
                  </a:lnTo>
                  <a:lnTo>
                    <a:pt x="558417" y="375050"/>
                  </a:lnTo>
                  <a:lnTo>
                    <a:pt x="541045" y="415938"/>
                  </a:lnTo>
                  <a:lnTo>
                    <a:pt x="517745" y="453280"/>
                  </a:lnTo>
                  <a:lnTo>
                    <a:pt x="489108" y="486489"/>
                  </a:lnTo>
                  <a:lnTo>
                    <a:pt x="455724" y="514977"/>
                  </a:lnTo>
                  <a:lnTo>
                    <a:pt x="418183" y="538158"/>
                  </a:lnTo>
                  <a:lnTo>
                    <a:pt x="377074" y="555443"/>
                  </a:lnTo>
                  <a:lnTo>
                    <a:pt x="332987" y="566244"/>
                  </a:lnTo>
                  <a:lnTo>
                    <a:pt x="286511" y="569976"/>
                  </a:lnTo>
                  <a:lnTo>
                    <a:pt x="240036" y="566244"/>
                  </a:lnTo>
                  <a:lnTo>
                    <a:pt x="195949" y="555443"/>
                  </a:lnTo>
                  <a:lnTo>
                    <a:pt x="154840" y="538158"/>
                  </a:lnTo>
                  <a:lnTo>
                    <a:pt x="117299" y="514977"/>
                  </a:lnTo>
                  <a:lnTo>
                    <a:pt x="83915" y="486489"/>
                  </a:lnTo>
                  <a:lnTo>
                    <a:pt x="55278" y="453280"/>
                  </a:lnTo>
                  <a:lnTo>
                    <a:pt x="31978" y="415938"/>
                  </a:lnTo>
                  <a:lnTo>
                    <a:pt x="14606" y="375050"/>
                  </a:lnTo>
                  <a:lnTo>
                    <a:pt x="3749" y="331204"/>
                  </a:lnTo>
                  <a:lnTo>
                    <a:pt x="0" y="284988"/>
                  </a:lnTo>
                  <a:close/>
                </a:path>
              </a:pathLst>
            </a:custGeom>
            <a:ln w="12192">
              <a:solidFill>
                <a:srgbClr val="AF761F"/>
              </a:solidFill>
              <a:prstDash val="sysDash"/>
            </a:ln>
          </p:spPr>
          <p:txBody>
            <a:bodyPr wrap="square" lIns="0" tIns="0" rIns="0" bIns="0" rtlCol="0"/>
            <a:lstStyle/>
            <a:p>
              <a:endParaRPr/>
            </a:p>
          </p:txBody>
        </p:sp>
        <p:sp>
          <p:nvSpPr>
            <p:cNvPr id="14" name="object 14"/>
            <p:cNvSpPr/>
            <p:nvPr/>
          </p:nvSpPr>
          <p:spPr>
            <a:xfrm>
              <a:off x="7857744" y="3928872"/>
              <a:ext cx="573405" cy="573405"/>
            </a:xfrm>
            <a:custGeom>
              <a:avLst/>
              <a:gdLst/>
              <a:ahLst/>
              <a:cxnLst/>
              <a:rect l="l" t="t" r="r" b="b"/>
              <a:pathLst>
                <a:path w="573404" h="573404">
                  <a:moveTo>
                    <a:pt x="286511" y="0"/>
                  </a:moveTo>
                  <a:lnTo>
                    <a:pt x="240036" y="3749"/>
                  </a:lnTo>
                  <a:lnTo>
                    <a:pt x="195949" y="14606"/>
                  </a:lnTo>
                  <a:lnTo>
                    <a:pt x="154840" y="31978"/>
                  </a:lnTo>
                  <a:lnTo>
                    <a:pt x="117299" y="55278"/>
                  </a:lnTo>
                  <a:lnTo>
                    <a:pt x="83915" y="83915"/>
                  </a:lnTo>
                  <a:lnTo>
                    <a:pt x="55278" y="117299"/>
                  </a:lnTo>
                  <a:lnTo>
                    <a:pt x="31978" y="154840"/>
                  </a:lnTo>
                  <a:lnTo>
                    <a:pt x="14606" y="195949"/>
                  </a:lnTo>
                  <a:lnTo>
                    <a:pt x="3749" y="240036"/>
                  </a:lnTo>
                  <a:lnTo>
                    <a:pt x="0" y="286511"/>
                  </a:lnTo>
                  <a:lnTo>
                    <a:pt x="3749" y="332987"/>
                  </a:lnTo>
                  <a:lnTo>
                    <a:pt x="14606" y="377074"/>
                  </a:lnTo>
                  <a:lnTo>
                    <a:pt x="31978" y="418183"/>
                  </a:lnTo>
                  <a:lnTo>
                    <a:pt x="55278" y="455724"/>
                  </a:lnTo>
                  <a:lnTo>
                    <a:pt x="83915" y="489108"/>
                  </a:lnTo>
                  <a:lnTo>
                    <a:pt x="117299" y="517745"/>
                  </a:lnTo>
                  <a:lnTo>
                    <a:pt x="154840" y="541045"/>
                  </a:lnTo>
                  <a:lnTo>
                    <a:pt x="195949" y="558417"/>
                  </a:lnTo>
                  <a:lnTo>
                    <a:pt x="240036" y="569274"/>
                  </a:lnTo>
                  <a:lnTo>
                    <a:pt x="286511" y="573023"/>
                  </a:lnTo>
                  <a:lnTo>
                    <a:pt x="332987" y="569274"/>
                  </a:lnTo>
                  <a:lnTo>
                    <a:pt x="377074" y="558417"/>
                  </a:lnTo>
                  <a:lnTo>
                    <a:pt x="418183" y="541045"/>
                  </a:lnTo>
                  <a:lnTo>
                    <a:pt x="455724" y="517745"/>
                  </a:lnTo>
                  <a:lnTo>
                    <a:pt x="489108" y="489108"/>
                  </a:lnTo>
                  <a:lnTo>
                    <a:pt x="517745" y="455724"/>
                  </a:lnTo>
                  <a:lnTo>
                    <a:pt x="541045" y="418183"/>
                  </a:lnTo>
                  <a:lnTo>
                    <a:pt x="558417" y="377074"/>
                  </a:lnTo>
                  <a:lnTo>
                    <a:pt x="569274" y="332987"/>
                  </a:lnTo>
                  <a:lnTo>
                    <a:pt x="573024" y="286511"/>
                  </a:lnTo>
                  <a:lnTo>
                    <a:pt x="569274" y="240036"/>
                  </a:lnTo>
                  <a:lnTo>
                    <a:pt x="558417" y="195949"/>
                  </a:lnTo>
                  <a:lnTo>
                    <a:pt x="541045" y="154840"/>
                  </a:lnTo>
                  <a:lnTo>
                    <a:pt x="517745" y="117299"/>
                  </a:lnTo>
                  <a:lnTo>
                    <a:pt x="489108" y="83915"/>
                  </a:lnTo>
                  <a:lnTo>
                    <a:pt x="455724" y="55278"/>
                  </a:lnTo>
                  <a:lnTo>
                    <a:pt x="418183" y="31978"/>
                  </a:lnTo>
                  <a:lnTo>
                    <a:pt x="377074" y="14606"/>
                  </a:lnTo>
                  <a:lnTo>
                    <a:pt x="332987" y="3749"/>
                  </a:lnTo>
                  <a:lnTo>
                    <a:pt x="286511" y="0"/>
                  </a:lnTo>
                  <a:close/>
                </a:path>
              </a:pathLst>
            </a:custGeom>
            <a:solidFill>
              <a:srgbClr val="EFA12D"/>
            </a:solidFill>
          </p:spPr>
          <p:txBody>
            <a:bodyPr wrap="square" lIns="0" tIns="0" rIns="0" bIns="0" rtlCol="0"/>
            <a:lstStyle/>
            <a:p>
              <a:endParaRPr/>
            </a:p>
          </p:txBody>
        </p:sp>
        <p:sp>
          <p:nvSpPr>
            <p:cNvPr id="15" name="object 15"/>
            <p:cNvSpPr/>
            <p:nvPr/>
          </p:nvSpPr>
          <p:spPr>
            <a:xfrm>
              <a:off x="7857744" y="3928872"/>
              <a:ext cx="573405" cy="573405"/>
            </a:xfrm>
            <a:custGeom>
              <a:avLst/>
              <a:gdLst/>
              <a:ahLst/>
              <a:cxnLst/>
              <a:rect l="l" t="t" r="r" b="b"/>
              <a:pathLst>
                <a:path w="573404" h="573404">
                  <a:moveTo>
                    <a:pt x="0" y="286511"/>
                  </a:moveTo>
                  <a:lnTo>
                    <a:pt x="3749" y="240036"/>
                  </a:lnTo>
                  <a:lnTo>
                    <a:pt x="14606" y="195949"/>
                  </a:lnTo>
                  <a:lnTo>
                    <a:pt x="31978" y="154840"/>
                  </a:lnTo>
                  <a:lnTo>
                    <a:pt x="55278" y="117299"/>
                  </a:lnTo>
                  <a:lnTo>
                    <a:pt x="83915" y="83915"/>
                  </a:lnTo>
                  <a:lnTo>
                    <a:pt x="117299" y="55278"/>
                  </a:lnTo>
                  <a:lnTo>
                    <a:pt x="154840" y="31978"/>
                  </a:lnTo>
                  <a:lnTo>
                    <a:pt x="195949" y="14606"/>
                  </a:lnTo>
                  <a:lnTo>
                    <a:pt x="240036" y="3749"/>
                  </a:lnTo>
                  <a:lnTo>
                    <a:pt x="286511" y="0"/>
                  </a:lnTo>
                  <a:lnTo>
                    <a:pt x="332987" y="3749"/>
                  </a:lnTo>
                  <a:lnTo>
                    <a:pt x="377074" y="14606"/>
                  </a:lnTo>
                  <a:lnTo>
                    <a:pt x="418183" y="31978"/>
                  </a:lnTo>
                  <a:lnTo>
                    <a:pt x="455724" y="55278"/>
                  </a:lnTo>
                  <a:lnTo>
                    <a:pt x="489108" y="83915"/>
                  </a:lnTo>
                  <a:lnTo>
                    <a:pt x="517745" y="117299"/>
                  </a:lnTo>
                  <a:lnTo>
                    <a:pt x="541045" y="154840"/>
                  </a:lnTo>
                  <a:lnTo>
                    <a:pt x="558417" y="195949"/>
                  </a:lnTo>
                  <a:lnTo>
                    <a:pt x="569274" y="240036"/>
                  </a:lnTo>
                  <a:lnTo>
                    <a:pt x="573024" y="286511"/>
                  </a:lnTo>
                  <a:lnTo>
                    <a:pt x="569274" y="332987"/>
                  </a:lnTo>
                  <a:lnTo>
                    <a:pt x="558417" y="377074"/>
                  </a:lnTo>
                  <a:lnTo>
                    <a:pt x="541045" y="418183"/>
                  </a:lnTo>
                  <a:lnTo>
                    <a:pt x="517745" y="455724"/>
                  </a:lnTo>
                  <a:lnTo>
                    <a:pt x="489108" y="489108"/>
                  </a:lnTo>
                  <a:lnTo>
                    <a:pt x="455724" y="517745"/>
                  </a:lnTo>
                  <a:lnTo>
                    <a:pt x="418183" y="541045"/>
                  </a:lnTo>
                  <a:lnTo>
                    <a:pt x="377074" y="558417"/>
                  </a:lnTo>
                  <a:lnTo>
                    <a:pt x="332987" y="569274"/>
                  </a:lnTo>
                  <a:lnTo>
                    <a:pt x="286511" y="573023"/>
                  </a:lnTo>
                  <a:lnTo>
                    <a:pt x="240036" y="569274"/>
                  </a:lnTo>
                  <a:lnTo>
                    <a:pt x="195949" y="558417"/>
                  </a:lnTo>
                  <a:lnTo>
                    <a:pt x="154840" y="541045"/>
                  </a:lnTo>
                  <a:lnTo>
                    <a:pt x="117299" y="517745"/>
                  </a:lnTo>
                  <a:lnTo>
                    <a:pt x="83915" y="489108"/>
                  </a:lnTo>
                  <a:lnTo>
                    <a:pt x="55278" y="455724"/>
                  </a:lnTo>
                  <a:lnTo>
                    <a:pt x="31978" y="418183"/>
                  </a:lnTo>
                  <a:lnTo>
                    <a:pt x="14606" y="377074"/>
                  </a:lnTo>
                  <a:lnTo>
                    <a:pt x="3749" y="332987"/>
                  </a:lnTo>
                  <a:lnTo>
                    <a:pt x="0" y="286511"/>
                  </a:lnTo>
                  <a:close/>
                </a:path>
              </a:pathLst>
            </a:custGeom>
            <a:ln w="12192">
              <a:solidFill>
                <a:srgbClr val="AF761F"/>
              </a:solidFill>
              <a:prstDash val="sysDash"/>
            </a:ln>
          </p:spPr>
          <p:txBody>
            <a:bodyPr wrap="square" lIns="0" tIns="0" rIns="0" bIns="0" rtlCol="0"/>
            <a:lstStyle/>
            <a:p>
              <a:endParaRPr/>
            </a:p>
          </p:txBody>
        </p:sp>
        <p:sp>
          <p:nvSpPr>
            <p:cNvPr id="16" name="object 16"/>
            <p:cNvSpPr/>
            <p:nvPr/>
          </p:nvSpPr>
          <p:spPr>
            <a:xfrm>
              <a:off x="3735831" y="3424554"/>
              <a:ext cx="2024380" cy="2656840"/>
            </a:xfrm>
            <a:custGeom>
              <a:avLst/>
              <a:gdLst/>
              <a:ahLst/>
              <a:cxnLst/>
              <a:rect l="l" t="t" r="r" b="b"/>
              <a:pathLst>
                <a:path w="2024379" h="2656840">
                  <a:moveTo>
                    <a:pt x="184912" y="0"/>
                  </a:moveTo>
                  <a:lnTo>
                    <a:pt x="0" y="134366"/>
                  </a:lnTo>
                  <a:lnTo>
                    <a:pt x="1746757" y="2538590"/>
                  </a:lnTo>
                  <a:lnTo>
                    <a:pt x="1654302" y="2605773"/>
                  </a:lnTo>
                  <a:lnTo>
                    <a:pt x="1973579" y="2656344"/>
                  </a:lnTo>
                  <a:lnTo>
                    <a:pt x="2024126" y="2337041"/>
                  </a:lnTo>
                  <a:lnTo>
                    <a:pt x="1931669" y="2404224"/>
                  </a:lnTo>
                  <a:lnTo>
                    <a:pt x="184912" y="0"/>
                  </a:lnTo>
                  <a:close/>
                </a:path>
              </a:pathLst>
            </a:custGeom>
            <a:solidFill>
              <a:srgbClr val="EFA12D"/>
            </a:solidFill>
          </p:spPr>
          <p:txBody>
            <a:bodyPr wrap="square" lIns="0" tIns="0" rIns="0" bIns="0" rtlCol="0"/>
            <a:lstStyle/>
            <a:p>
              <a:endParaRPr/>
            </a:p>
          </p:txBody>
        </p:sp>
        <p:sp>
          <p:nvSpPr>
            <p:cNvPr id="17" name="object 17"/>
            <p:cNvSpPr/>
            <p:nvPr/>
          </p:nvSpPr>
          <p:spPr>
            <a:xfrm>
              <a:off x="3735831" y="3424554"/>
              <a:ext cx="2024380" cy="2656840"/>
            </a:xfrm>
            <a:custGeom>
              <a:avLst/>
              <a:gdLst/>
              <a:ahLst/>
              <a:cxnLst/>
              <a:rect l="l" t="t" r="r" b="b"/>
              <a:pathLst>
                <a:path w="2024379" h="2656840">
                  <a:moveTo>
                    <a:pt x="1654302" y="2605773"/>
                  </a:moveTo>
                  <a:lnTo>
                    <a:pt x="1746757" y="2538590"/>
                  </a:lnTo>
                  <a:lnTo>
                    <a:pt x="0" y="134366"/>
                  </a:lnTo>
                  <a:lnTo>
                    <a:pt x="184912" y="0"/>
                  </a:lnTo>
                  <a:lnTo>
                    <a:pt x="1931669" y="2404224"/>
                  </a:lnTo>
                  <a:lnTo>
                    <a:pt x="2024126" y="2337041"/>
                  </a:lnTo>
                  <a:lnTo>
                    <a:pt x="1973579" y="2656344"/>
                  </a:lnTo>
                  <a:lnTo>
                    <a:pt x="1654302" y="2605773"/>
                  </a:lnTo>
                  <a:close/>
                </a:path>
              </a:pathLst>
            </a:custGeom>
            <a:ln w="11428">
              <a:solidFill>
                <a:srgbClr val="AF761F"/>
              </a:solidFill>
              <a:prstDash val="sysDash"/>
            </a:ln>
          </p:spPr>
          <p:txBody>
            <a:bodyPr wrap="square" lIns="0" tIns="0" rIns="0" bIns="0" rtlCol="0"/>
            <a:lstStyle/>
            <a:p>
              <a:endParaRPr/>
            </a:p>
          </p:txBody>
        </p:sp>
      </p:grpSp>
      <p:sp>
        <p:nvSpPr>
          <p:cNvPr id="18" name="object 18"/>
          <p:cNvSpPr txBox="1"/>
          <p:nvPr/>
        </p:nvSpPr>
        <p:spPr>
          <a:xfrm>
            <a:off x="7101078" y="4734509"/>
            <a:ext cx="1844675" cy="300355"/>
          </a:xfrm>
          <a:prstGeom prst="rect">
            <a:avLst/>
          </a:prstGeom>
        </p:spPr>
        <p:txBody>
          <a:bodyPr vert="horz" wrap="square" lIns="0" tIns="12700" rIns="0" bIns="0" rtlCol="0">
            <a:spAutoFit/>
          </a:bodyPr>
          <a:lstStyle/>
          <a:p>
            <a:pPr marL="12700">
              <a:lnSpc>
                <a:spcPct val="100000"/>
              </a:lnSpc>
              <a:spcBef>
                <a:spcPts val="100"/>
              </a:spcBef>
            </a:pPr>
            <a:r>
              <a:rPr sz="1800" dirty="0">
                <a:latin typeface="Arial Black"/>
                <a:cs typeface="Arial Black"/>
              </a:rPr>
              <a:t>Daughter</a:t>
            </a:r>
            <a:r>
              <a:rPr sz="1800" spc="-20" dirty="0">
                <a:latin typeface="Arial Black"/>
                <a:cs typeface="Arial Black"/>
              </a:rPr>
              <a:t> </a:t>
            </a:r>
            <a:r>
              <a:rPr sz="1800" spc="-10" dirty="0">
                <a:latin typeface="Arial Black"/>
                <a:cs typeface="Arial Black"/>
              </a:rPr>
              <a:t>cells</a:t>
            </a:r>
            <a:endParaRPr sz="1800">
              <a:latin typeface="Arial Black"/>
              <a:cs typeface="Arial Black"/>
            </a:endParaRPr>
          </a:p>
        </p:txBody>
      </p:sp>
      <p:sp>
        <p:nvSpPr>
          <p:cNvPr id="19" name="object 19"/>
          <p:cNvSpPr txBox="1"/>
          <p:nvPr/>
        </p:nvSpPr>
        <p:spPr>
          <a:xfrm>
            <a:off x="507593" y="5786925"/>
            <a:ext cx="7969250" cy="820419"/>
          </a:xfrm>
          <a:prstGeom prst="rect">
            <a:avLst/>
          </a:prstGeom>
        </p:spPr>
        <p:txBody>
          <a:bodyPr vert="horz" wrap="square" lIns="0" tIns="100965" rIns="0" bIns="0" rtlCol="0">
            <a:spAutoFit/>
          </a:bodyPr>
          <a:lstStyle/>
          <a:p>
            <a:pPr marR="2133600" algn="r">
              <a:lnSpc>
                <a:spcPct val="100000"/>
              </a:lnSpc>
              <a:spcBef>
                <a:spcPts val="795"/>
              </a:spcBef>
            </a:pPr>
            <a:r>
              <a:rPr sz="2400" spc="-25" dirty="0">
                <a:latin typeface="Arial Black"/>
                <a:cs typeface="Arial Black"/>
              </a:rPr>
              <a:t>G0</a:t>
            </a:r>
            <a:endParaRPr sz="2400" dirty="0">
              <a:latin typeface="Arial Black"/>
              <a:cs typeface="Arial Black"/>
            </a:endParaRPr>
          </a:p>
          <a:p>
            <a:pPr marL="12700">
              <a:lnSpc>
                <a:spcPct val="100000"/>
              </a:lnSpc>
              <a:spcBef>
                <a:spcPts val="520"/>
              </a:spcBef>
            </a:pPr>
            <a:r>
              <a:rPr lang="en-US" dirty="0">
                <a:latin typeface="Arial Black"/>
                <a:cs typeface="Arial Black"/>
              </a:rPr>
              <a:t>    </a:t>
            </a:r>
            <a:r>
              <a:rPr sz="1800" dirty="0">
                <a:latin typeface="Arial Black"/>
                <a:cs typeface="Arial Black"/>
              </a:rPr>
              <a:t>Different</a:t>
            </a:r>
            <a:r>
              <a:rPr sz="1800" spc="-5" dirty="0">
                <a:latin typeface="Arial Black"/>
                <a:cs typeface="Arial Black"/>
              </a:rPr>
              <a:t> </a:t>
            </a:r>
            <a:r>
              <a:rPr sz="1800" dirty="0">
                <a:latin typeface="Arial Black"/>
                <a:cs typeface="Arial Black"/>
              </a:rPr>
              <a:t>phases</a:t>
            </a:r>
            <a:r>
              <a:rPr sz="1800" spc="-20" dirty="0">
                <a:latin typeface="Arial Black"/>
                <a:cs typeface="Arial Black"/>
              </a:rPr>
              <a:t> </a:t>
            </a:r>
            <a:r>
              <a:rPr sz="1800" dirty="0">
                <a:latin typeface="Arial Black"/>
                <a:cs typeface="Arial Black"/>
              </a:rPr>
              <a:t>of</a:t>
            </a:r>
            <a:r>
              <a:rPr sz="1800" spc="65" dirty="0">
                <a:latin typeface="Arial Black"/>
                <a:cs typeface="Arial Black"/>
              </a:rPr>
              <a:t> </a:t>
            </a:r>
            <a:r>
              <a:rPr sz="1800" dirty="0">
                <a:latin typeface="Arial Black"/>
                <a:cs typeface="Arial Black"/>
              </a:rPr>
              <a:t>cell</a:t>
            </a:r>
            <a:r>
              <a:rPr sz="1800" spc="-20" dirty="0">
                <a:latin typeface="Arial Black"/>
                <a:cs typeface="Arial Black"/>
              </a:rPr>
              <a:t> </a:t>
            </a:r>
            <a:r>
              <a:rPr sz="1800" dirty="0">
                <a:latin typeface="Arial Black"/>
                <a:cs typeface="Arial Black"/>
              </a:rPr>
              <a:t>cycle</a:t>
            </a:r>
            <a:r>
              <a:rPr sz="1800" spc="-25" dirty="0">
                <a:latin typeface="Arial Black"/>
                <a:cs typeface="Arial Black"/>
              </a:rPr>
              <a:t> </a:t>
            </a:r>
            <a:r>
              <a:rPr sz="1800" dirty="0">
                <a:latin typeface="Arial Black"/>
                <a:cs typeface="Arial Black"/>
              </a:rPr>
              <a:t>(cell</a:t>
            </a:r>
            <a:r>
              <a:rPr sz="1800" spc="-20" dirty="0">
                <a:latin typeface="Arial Black"/>
                <a:cs typeface="Arial Black"/>
              </a:rPr>
              <a:t> </a:t>
            </a:r>
            <a:r>
              <a:rPr sz="1800" dirty="0">
                <a:latin typeface="Arial Black"/>
                <a:cs typeface="Arial Black"/>
              </a:rPr>
              <a:t>growth</a:t>
            </a:r>
            <a:r>
              <a:rPr sz="1800" spc="-5" dirty="0">
                <a:latin typeface="Arial Black"/>
                <a:cs typeface="Arial Black"/>
              </a:rPr>
              <a:t> </a:t>
            </a:r>
            <a:r>
              <a:rPr sz="1800" dirty="0">
                <a:latin typeface="Arial Black"/>
                <a:cs typeface="Arial Black"/>
              </a:rPr>
              <a:t>&amp;</a:t>
            </a:r>
            <a:r>
              <a:rPr sz="1800" spc="-35" dirty="0">
                <a:latin typeface="Arial Black"/>
                <a:cs typeface="Arial Black"/>
              </a:rPr>
              <a:t> </a:t>
            </a:r>
            <a:r>
              <a:rPr sz="1800" dirty="0">
                <a:latin typeface="Arial Black"/>
                <a:cs typeface="Arial Black"/>
              </a:rPr>
              <a:t>cell</a:t>
            </a:r>
            <a:r>
              <a:rPr sz="1800" spc="-25" dirty="0">
                <a:latin typeface="Arial Black"/>
                <a:cs typeface="Arial Black"/>
              </a:rPr>
              <a:t> </a:t>
            </a:r>
            <a:r>
              <a:rPr sz="1800" spc="-10" dirty="0">
                <a:latin typeface="Arial Black"/>
                <a:cs typeface="Arial Black"/>
              </a:rPr>
              <a:t>division)</a:t>
            </a:r>
            <a:endParaRPr sz="1800" dirty="0">
              <a:latin typeface="Arial Black"/>
              <a:cs typeface="Arial Black"/>
            </a:endParaRPr>
          </a:p>
        </p:txBody>
      </p:sp>
      <p:grpSp>
        <p:nvGrpSpPr>
          <p:cNvPr id="20" name="object 20"/>
          <p:cNvGrpSpPr/>
          <p:nvPr/>
        </p:nvGrpSpPr>
        <p:grpSpPr>
          <a:xfrm>
            <a:off x="196923" y="1207008"/>
            <a:ext cx="7139305" cy="3509645"/>
            <a:chOff x="196923" y="1207008"/>
            <a:chExt cx="7139305" cy="3509645"/>
          </a:xfrm>
        </p:grpSpPr>
        <p:sp>
          <p:nvSpPr>
            <p:cNvPr id="21" name="object 21"/>
            <p:cNvSpPr/>
            <p:nvPr/>
          </p:nvSpPr>
          <p:spPr>
            <a:xfrm>
              <a:off x="202638" y="3280409"/>
              <a:ext cx="674370" cy="981710"/>
            </a:xfrm>
            <a:custGeom>
              <a:avLst/>
              <a:gdLst/>
              <a:ahLst/>
              <a:cxnLst/>
              <a:rect l="l" t="t" r="r" b="b"/>
              <a:pathLst>
                <a:path w="674369" h="981710">
                  <a:moveTo>
                    <a:pt x="444769" y="0"/>
                  </a:moveTo>
                  <a:lnTo>
                    <a:pt x="465191" y="96012"/>
                  </a:lnTo>
                  <a:lnTo>
                    <a:pt x="415023" y="119216"/>
                  </a:lnTo>
                  <a:lnTo>
                    <a:pt x="367241" y="144700"/>
                  </a:lnTo>
                  <a:lnTo>
                    <a:pt x="321936" y="172322"/>
                  </a:lnTo>
                  <a:lnTo>
                    <a:pt x="279202" y="201940"/>
                  </a:lnTo>
                  <a:lnTo>
                    <a:pt x="239132" y="233413"/>
                  </a:lnTo>
                  <a:lnTo>
                    <a:pt x="201819" y="266599"/>
                  </a:lnTo>
                  <a:lnTo>
                    <a:pt x="167357" y="301355"/>
                  </a:lnTo>
                  <a:lnTo>
                    <a:pt x="135838" y="337542"/>
                  </a:lnTo>
                  <a:lnTo>
                    <a:pt x="107356" y="375016"/>
                  </a:lnTo>
                  <a:lnTo>
                    <a:pt x="82004" y="413636"/>
                  </a:lnTo>
                  <a:lnTo>
                    <a:pt x="59874" y="453261"/>
                  </a:lnTo>
                  <a:lnTo>
                    <a:pt x="41061" y="493750"/>
                  </a:lnTo>
                  <a:lnTo>
                    <a:pt x="25658" y="534959"/>
                  </a:lnTo>
                  <a:lnTo>
                    <a:pt x="13757" y="576748"/>
                  </a:lnTo>
                  <a:lnTo>
                    <a:pt x="5451" y="618975"/>
                  </a:lnTo>
                  <a:lnTo>
                    <a:pt x="834" y="661499"/>
                  </a:lnTo>
                  <a:lnTo>
                    <a:pt x="0" y="704177"/>
                  </a:lnTo>
                  <a:lnTo>
                    <a:pt x="3040" y="746869"/>
                  </a:lnTo>
                  <a:lnTo>
                    <a:pt x="10048" y="789432"/>
                  </a:lnTo>
                  <a:lnTo>
                    <a:pt x="50891" y="981582"/>
                  </a:lnTo>
                  <a:lnTo>
                    <a:pt x="43885" y="939020"/>
                  </a:lnTo>
                  <a:lnTo>
                    <a:pt x="40846" y="896328"/>
                  </a:lnTo>
                  <a:lnTo>
                    <a:pt x="41682" y="853650"/>
                  </a:lnTo>
                  <a:lnTo>
                    <a:pt x="46299" y="811126"/>
                  </a:lnTo>
                  <a:lnTo>
                    <a:pt x="54605" y="768899"/>
                  </a:lnTo>
                  <a:lnTo>
                    <a:pt x="66507" y="727110"/>
                  </a:lnTo>
                  <a:lnTo>
                    <a:pt x="81910" y="685901"/>
                  </a:lnTo>
                  <a:lnTo>
                    <a:pt x="100723" y="645412"/>
                  </a:lnTo>
                  <a:lnTo>
                    <a:pt x="122852" y="605787"/>
                  </a:lnTo>
                  <a:lnTo>
                    <a:pt x="148203" y="567167"/>
                  </a:lnTo>
                  <a:lnTo>
                    <a:pt x="176685" y="529693"/>
                  </a:lnTo>
                  <a:lnTo>
                    <a:pt x="208203" y="493506"/>
                  </a:lnTo>
                  <a:lnTo>
                    <a:pt x="242665" y="458750"/>
                  </a:lnTo>
                  <a:lnTo>
                    <a:pt x="279977" y="425564"/>
                  </a:lnTo>
                  <a:lnTo>
                    <a:pt x="320046" y="394091"/>
                  </a:lnTo>
                  <a:lnTo>
                    <a:pt x="362780" y="364473"/>
                  </a:lnTo>
                  <a:lnTo>
                    <a:pt x="408084" y="336851"/>
                  </a:lnTo>
                  <a:lnTo>
                    <a:pt x="455867" y="311367"/>
                  </a:lnTo>
                  <a:lnTo>
                    <a:pt x="506034" y="288163"/>
                  </a:lnTo>
                  <a:lnTo>
                    <a:pt x="526456" y="384301"/>
                  </a:lnTo>
                  <a:lnTo>
                    <a:pt x="673788" y="132587"/>
                  </a:lnTo>
                  <a:lnTo>
                    <a:pt x="444769" y="0"/>
                  </a:lnTo>
                  <a:close/>
                </a:path>
              </a:pathLst>
            </a:custGeom>
            <a:solidFill>
              <a:srgbClr val="990000"/>
            </a:solidFill>
          </p:spPr>
          <p:txBody>
            <a:bodyPr wrap="square" lIns="0" tIns="0" rIns="0" bIns="0" rtlCol="0"/>
            <a:lstStyle/>
            <a:p>
              <a:endParaRPr/>
            </a:p>
          </p:txBody>
        </p:sp>
        <p:sp>
          <p:nvSpPr>
            <p:cNvPr id="22" name="object 22"/>
            <p:cNvSpPr/>
            <p:nvPr/>
          </p:nvSpPr>
          <p:spPr>
            <a:xfrm>
              <a:off x="243382" y="4163822"/>
              <a:ext cx="904240" cy="547370"/>
            </a:xfrm>
            <a:custGeom>
              <a:avLst/>
              <a:gdLst/>
              <a:ahLst/>
              <a:cxnLst/>
              <a:rect l="l" t="t" r="r" b="b"/>
              <a:pathLst>
                <a:path w="904240" h="547370">
                  <a:moveTo>
                    <a:pt x="0" y="0"/>
                  </a:moveTo>
                  <a:lnTo>
                    <a:pt x="2473" y="49466"/>
                  </a:lnTo>
                  <a:lnTo>
                    <a:pt x="10147" y="98170"/>
                  </a:lnTo>
                  <a:lnTo>
                    <a:pt x="20501" y="138162"/>
                  </a:lnTo>
                  <a:lnTo>
                    <a:pt x="34169" y="176686"/>
                  </a:lnTo>
                  <a:lnTo>
                    <a:pt x="51020" y="213679"/>
                  </a:lnTo>
                  <a:lnTo>
                    <a:pt x="70920" y="249078"/>
                  </a:lnTo>
                  <a:lnTo>
                    <a:pt x="93735" y="282819"/>
                  </a:lnTo>
                  <a:lnTo>
                    <a:pt x="119332" y="314838"/>
                  </a:lnTo>
                  <a:lnTo>
                    <a:pt x="147579" y="345073"/>
                  </a:lnTo>
                  <a:lnTo>
                    <a:pt x="178342" y="373459"/>
                  </a:lnTo>
                  <a:lnTo>
                    <a:pt x="211488" y="399934"/>
                  </a:lnTo>
                  <a:lnTo>
                    <a:pt x="246885" y="424432"/>
                  </a:lnTo>
                  <a:lnTo>
                    <a:pt x="284397" y="446892"/>
                  </a:lnTo>
                  <a:lnTo>
                    <a:pt x="323894" y="467248"/>
                  </a:lnTo>
                  <a:lnTo>
                    <a:pt x="365241" y="485439"/>
                  </a:lnTo>
                  <a:lnTo>
                    <a:pt x="408305" y="501399"/>
                  </a:lnTo>
                  <a:lnTo>
                    <a:pt x="452954" y="515067"/>
                  </a:lnTo>
                  <a:lnTo>
                    <a:pt x="499054" y="526377"/>
                  </a:lnTo>
                  <a:lnTo>
                    <a:pt x="546471" y="535267"/>
                  </a:lnTo>
                  <a:lnTo>
                    <a:pt x="595073" y="541672"/>
                  </a:lnTo>
                  <a:lnTo>
                    <a:pt x="644728" y="545530"/>
                  </a:lnTo>
                  <a:lnTo>
                    <a:pt x="695300" y="546777"/>
                  </a:lnTo>
                  <a:lnTo>
                    <a:pt x="746658" y="545350"/>
                  </a:lnTo>
                  <a:lnTo>
                    <a:pt x="798668" y="541184"/>
                  </a:lnTo>
                  <a:lnTo>
                    <a:pt x="851197" y="534216"/>
                  </a:lnTo>
                  <a:lnTo>
                    <a:pt x="904113" y="524382"/>
                  </a:lnTo>
                  <a:lnTo>
                    <a:pt x="863269" y="332231"/>
                  </a:lnTo>
                  <a:lnTo>
                    <a:pt x="809629" y="342170"/>
                  </a:lnTo>
                  <a:lnTo>
                    <a:pt x="756288" y="349166"/>
                  </a:lnTo>
                  <a:lnTo>
                    <a:pt x="703397" y="353276"/>
                  </a:lnTo>
                  <a:lnTo>
                    <a:pt x="651106" y="354559"/>
                  </a:lnTo>
                  <a:lnTo>
                    <a:pt x="599566" y="353073"/>
                  </a:lnTo>
                  <a:lnTo>
                    <a:pt x="548927" y="348876"/>
                  </a:lnTo>
                  <a:lnTo>
                    <a:pt x="499341" y="342025"/>
                  </a:lnTo>
                  <a:lnTo>
                    <a:pt x="450958" y="332578"/>
                  </a:lnTo>
                  <a:lnTo>
                    <a:pt x="403928" y="320595"/>
                  </a:lnTo>
                  <a:lnTo>
                    <a:pt x="358403" y="306132"/>
                  </a:lnTo>
                  <a:lnTo>
                    <a:pt x="314532" y="289248"/>
                  </a:lnTo>
                  <a:lnTo>
                    <a:pt x="272467" y="270001"/>
                  </a:lnTo>
                  <a:lnTo>
                    <a:pt x="232359" y="248448"/>
                  </a:lnTo>
                  <a:lnTo>
                    <a:pt x="194357" y="224648"/>
                  </a:lnTo>
                  <a:lnTo>
                    <a:pt x="158614" y="198659"/>
                  </a:lnTo>
                  <a:lnTo>
                    <a:pt x="125278" y="170539"/>
                  </a:lnTo>
                  <a:lnTo>
                    <a:pt x="94502" y="140346"/>
                  </a:lnTo>
                  <a:lnTo>
                    <a:pt x="66435" y="108137"/>
                  </a:lnTo>
                  <a:lnTo>
                    <a:pt x="41229" y="73971"/>
                  </a:lnTo>
                  <a:lnTo>
                    <a:pt x="19033" y="37906"/>
                  </a:lnTo>
                  <a:lnTo>
                    <a:pt x="0" y="0"/>
                  </a:lnTo>
                  <a:close/>
                </a:path>
              </a:pathLst>
            </a:custGeom>
            <a:solidFill>
              <a:srgbClr val="7A0000"/>
            </a:solidFill>
          </p:spPr>
          <p:txBody>
            <a:bodyPr wrap="square" lIns="0" tIns="0" rIns="0" bIns="0" rtlCol="0"/>
            <a:lstStyle/>
            <a:p>
              <a:endParaRPr/>
            </a:p>
          </p:txBody>
        </p:sp>
        <p:sp>
          <p:nvSpPr>
            <p:cNvPr id="23" name="object 23"/>
            <p:cNvSpPr/>
            <p:nvPr/>
          </p:nvSpPr>
          <p:spPr>
            <a:xfrm>
              <a:off x="202638" y="3280409"/>
              <a:ext cx="944880" cy="1430655"/>
            </a:xfrm>
            <a:custGeom>
              <a:avLst/>
              <a:gdLst/>
              <a:ahLst/>
              <a:cxnLst/>
              <a:rect l="l" t="t" r="r" b="b"/>
              <a:pathLst>
                <a:path w="944880" h="1430654">
                  <a:moveTo>
                    <a:pt x="40744" y="883412"/>
                  </a:moveTo>
                  <a:lnTo>
                    <a:pt x="59778" y="921318"/>
                  </a:lnTo>
                  <a:lnTo>
                    <a:pt x="81973" y="957383"/>
                  </a:lnTo>
                  <a:lnTo>
                    <a:pt x="107180" y="991549"/>
                  </a:lnTo>
                  <a:lnTo>
                    <a:pt x="135246" y="1023758"/>
                  </a:lnTo>
                  <a:lnTo>
                    <a:pt x="166023" y="1053951"/>
                  </a:lnTo>
                  <a:lnTo>
                    <a:pt x="199358" y="1082071"/>
                  </a:lnTo>
                  <a:lnTo>
                    <a:pt x="235102" y="1108060"/>
                  </a:lnTo>
                  <a:lnTo>
                    <a:pt x="273104" y="1131860"/>
                  </a:lnTo>
                  <a:lnTo>
                    <a:pt x="313212" y="1153413"/>
                  </a:lnTo>
                  <a:lnTo>
                    <a:pt x="355277" y="1172660"/>
                  </a:lnTo>
                  <a:lnTo>
                    <a:pt x="399147" y="1189544"/>
                  </a:lnTo>
                  <a:lnTo>
                    <a:pt x="444673" y="1204007"/>
                  </a:lnTo>
                  <a:lnTo>
                    <a:pt x="491702" y="1215990"/>
                  </a:lnTo>
                  <a:lnTo>
                    <a:pt x="540086" y="1225437"/>
                  </a:lnTo>
                  <a:lnTo>
                    <a:pt x="589672" y="1232288"/>
                  </a:lnTo>
                  <a:lnTo>
                    <a:pt x="640310" y="1236485"/>
                  </a:lnTo>
                  <a:lnTo>
                    <a:pt x="691851" y="1237971"/>
                  </a:lnTo>
                  <a:lnTo>
                    <a:pt x="744142" y="1236688"/>
                  </a:lnTo>
                  <a:lnTo>
                    <a:pt x="797033" y="1232578"/>
                  </a:lnTo>
                  <a:lnTo>
                    <a:pt x="850374" y="1225582"/>
                  </a:lnTo>
                  <a:lnTo>
                    <a:pt x="904014" y="1215644"/>
                  </a:lnTo>
                  <a:lnTo>
                    <a:pt x="944857" y="1407795"/>
                  </a:lnTo>
                  <a:lnTo>
                    <a:pt x="891942" y="1417628"/>
                  </a:lnTo>
                  <a:lnTo>
                    <a:pt x="839413" y="1424596"/>
                  </a:lnTo>
                  <a:lnTo>
                    <a:pt x="787403" y="1428762"/>
                  </a:lnTo>
                  <a:lnTo>
                    <a:pt x="736045" y="1430189"/>
                  </a:lnTo>
                  <a:lnTo>
                    <a:pt x="685472" y="1428942"/>
                  </a:lnTo>
                  <a:lnTo>
                    <a:pt x="635818" y="1425084"/>
                  </a:lnTo>
                  <a:lnTo>
                    <a:pt x="587216" y="1418679"/>
                  </a:lnTo>
                  <a:lnTo>
                    <a:pt x="539798" y="1409789"/>
                  </a:lnTo>
                  <a:lnTo>
                    <a:pt x="493699" y="1398479"/>
                  </a:lnTo>
                  <a:lnTo>
                    <a:pt x="449050" y="1384811"/>
                  </a:lnTo>
                  <a:lnTo>
                    <a:pt x="405986" y="1368851"/>
                  </a:lnTo>
                  <a:lnTo>
                    <a:pt x="364639" y="1350660"/>
                  </a:lnTo>
                  <a:lnTo>
                    <a:pt x="325142" y="1330304"/>
                  </a:lnTo>
                  <a:lnTo>
                    <a:pt x="287629" y="1307844"/>
                  </a:lnTo>
                  <a:lnTo>
                    <a:pt x="252233" y="1283346"/>
                  </a:lnTo>
                  <a:lnTo>
                    <a:pt x="219087" y="1256871"/>
                  </a:lnTo>
                  <a:lnTo>
                    <a:pt x="188324" y="1228485"/>
                  </a:lnTo>
                  <a:lnTo>
                    <a:pt x="160077" y="1198250"/>
                  </a:lnTo>
                  <a:lnTo>
                    <a:pt x="134479" y="1166231"/>
                  </a:lnTo>
                  <a:lnTo>
                    <a:pt x="111664" y="1132490"/>
                  </a:lnTo>
                  <a:lnTo>
                    <a:pt x="91765" y="1097091"/>
                  </a:lnTo>
                  <a:lnTo>
                    <a:pt x="74914" y="1060098"/>
                  </a:lnTo>
                  <a:lnTo>
                    <a:pt x="61245" y="1021574"/>
                  </a:lnTo>
                  <a:lnTo>
                    <a:pt x="50891" y="981582"/>
                  </a:lnTo>
                  <a:lnTo>
                    <a:pt x="10048" y="789432"/>
                  </a:lnTo>
                  <a:lnTo>
                    <a:pt x="3040" y="746869"/>
                  </a:lnTo>
                  <a:lnTo>
                    <a:pt x="0" y="704177"/>
                  </a:lnTo>
                  <a:lnTo>
                    <a:pt x="834" y="661499"/>
                  </a:lnTo>
                  <a:lnTo>
                    <a:pt x="5451" y="618975"/>
                  </a:lnTo>
                  <a:lnTo>
                    <a:pt x="13757" y="576748"/>
                  </a:lnTo>
                  <a:lnTo>
                    <a:pt x="25658" y="534959"/>
                  </a:lnTo>
                  <a:lnTo>
                    <a:pt x="41061" y="493750"/>
                  </a:lnTo>
                  <a:lnTo>
                    <a:pt x="59874" y="453261"/>
                  </a:lnTo>
                  <a:lnTo>
                    <a:pt x="82004" y="413636"/>
                  </a:lnTo>
                  <a:lnTo>
                    <a:pt x="107356" y="375016"/>
                  </a:lnTo>
                  <a:lnTo>
                    <a:pt x="135838" y="337542"/>
                  </a:lnTo>
                  <a:lnTo>
                    <a:pt x="167357" y="301355"/>
                  </a:lnTo>
                  <a:lnTo>
                    <a:pt x="201819" y="266599"/>
                  </a:lnTo>
                  <a:lnTo>
                    <a:pt x="239132" y="233413"/>
                  </a:lnTo>
                  <a:lnTo>
                    <a:pt x="279202" y="201940"/>
                  </a:lnTo>
                  <a:lnTo>
                    <a:pt x="321936" y="172322"/>
                  </a:lnTo>
                  <a:lnTo>
                    <a:pt x="367241" y="144700"/>
                  </a:lnTo>
                  <a:lnTo>
                    <a:pt x="415023" y="119216"/>
                  </a:lnTo>
                  <a:lnTo>
                    <a:pt x="465191" y="96012"/>
                  </a:lnTo>
                  <a:lnTo>
                    <a:pt x="444769" y="0"/>
                  </a:lnTo>
                  <a:lnTo>
                    <a:pt x="673788" y="132587"/>
                  </a:lnTo>
                  <a:lnTo>
                    <a:pt x="526456" y="384301"/>
                  </a:lnTo>
                  <a:lnTo>
                    <a:pt x="506034" y="288163"/>
                  </a:lnTo>
                  <a:lnTo>
                    <a:pt x="455867" y="311367"/>
                  </a:lnTo>
                  <a:lnTo>
                    <a:pt x="408084" y="336851"/>
                  </a:lnTo>
                  <a:lnTo>
                    <a:pt x="362780" y="364473"/>
                  </a:lnTo>
                  <a:lnTo>
                    <a:pt x="320046" y="394091"/>
                  </a:lnTo>
                  <a:lnTo>
                    <a:pt x="279977" y="425564"/>
                  </a:lnTo>
                  <a:lnTo>
                    <a:pt x="242665" y="458750"/>
                  </a:lnTo>
                  <a:lnTo>
                    <a:pt x="208203" y="493506"/>
                  </a:lnTo>
                  <a:lnTo>
                    <a:pt x="176685" y="529693"/>
                  </a:lnTo>
                  <a:lnTo>
                    <a:pt x="148203" y="567167"/>
                  </a:lnTo>
                  <a:lnTo>
                    <a:pt x="122852" y="605787"/>
                  </a:lnTo>
                  <a:lnTo>
                    <a:pt x="100723" y="645412"/>
                  </a:lnTo>
                  <a:lnTo>
                    <a:pt x="81910" y="685901"/>
                  </a:lnTo>
                  <a:lnTo>
                    <a:pt x="66507" y="727110"/>
                  </a:lnTo>
                  <a:lnTo>
                    <a:pt x="54605" y="768899"/>
                  </a:lnTo>
                  <a:lnTo>
                    <a:pt x="46299" y="811126"/>
                  </a:lnTo>
                  <a:lnTo>
                    <a:pt x="41682" y="853650"/>
                  </a:lnTo>
                  <a:lnTo>
                    <a:pt x="40846" y="896328"/>
                  </a:lnTo>
                  <a:lnTo>
                    <a:pt x="43885" y="939020"/>
                  </a:lnTo>
                  <a:lnTo>
                    <a:pt x="50891" y="981582"/>
                  </a:lnTo>
                </a:path>
              </a:pathLst>
            </a:custGeom>
            <a:ln w="11428">
              <a:solidFill>
                <a:srgbClr val="AF761F"/>
              </a:solidFill>
              <a:prstDash val="sysDash"/>
            </a:ln>
          </p:spPr>
          <p:txBody>
            <a:bodyPr wrap="square" lIns="0" tIns="0" rIns="0" bIns="0" rtlCol="0"/>
            <a:lstStyle/>
            <a:p>
              <a:endParaRPr/>
            </a:p>
          </p:txBody>
        </p:sp>
        <p:sp>
          <p:nvSpPr>
            <p:cNvPr id="24" name="object 24"/>
            <p:cNvSpPr/>
            <p:nvPr/>
          </p:nvSpPr>
          <p:spPr>
            <a:xfrm>
              <a:off x="3924680" y="1213104"/>
              <a:ext cx="1120140" cy="786765"/>
            </a:xfrm>
            <a:custGeom>
              <a:avLst/>
              <a:gdLst/>
              <a:ahLst/>
              <a:cxnLst/>
              <a:rect l="l" t="t" r="r" b="b"/>
              <a:pathLst>
                <a:path w="1120139" h="786764">
                  <a:moveTo>
                    <a:pt x="196596" y="0"/>
                  </a:moveTo>
                  <a:lnTo>
                    <a:pt x="0" y="0"/>
                  </a:lnTo>
                  <a:lnTo>
                    <a:pt x="50394" y="1364"/>
                  </a:lnTo>
                  <a:lnTo>
                    <a:pt x="100137" y="5411"/>
                  </a:lnTo>
                  <a:lnTo>
                    <a:pt x="149131" y="12074"/>
                  </a:lnTo>
                  <a:lnTo>
                    <a:pt x="197282" y="21284"/>
                  </a:lnTo>
                  <a:lnTo>
                    <a:pt x="244495" y="32973"/>
                  </a:lnTo>
                  <a:lnTo>
                    <a:pt x="290673" y="47074"/>
                  </a:lnTo>
                  <a:lnTo>
                    <a:pt x="335723" y="63517"/>
                  </a:lnTo>
                  <a:lnTo>
                    <a:pt x="379549" y="82236"/>
                  </a:lnTo>
                  <a:lnTo>
                    <a:pt x="422055" y="103162"/>
                  </a:lnTo>
                  <a:lnTo>
                    <a:pt x="463146" y="126227"/>
                  </a:lnTo>
                  <a:lnTo>
                    <a:pt x="502727" y="151363"/>
                  </a:lnTo>
                  <a:lnTo>
                    <a:pt x="540703" y="178503"/>
                  </a:lnTo>
                  <a:lnTo>
                    <a:pt x="576979" y="207577"/>
                  </a:lnTo>
                  <a:lnTo>
                    <a:pt x="611458" y="238518"/>
                  </a:lnTo>
                  <a:lnTo>
                    <a:pt x="644047" y="271259"/>
                  </a:lnTo>
                  <a:lnTo>
                    <a:pt x="674649" y="305730"/>
                  </a:lnTo>
                  <a:lnTo>
                    <a:pt x="703169" y="341865"/>
                  </a:lnTo>
                  <a:lnTo>
                    <a:pt x="729513" y="379595"/>
                  </a:lnTo>
                  <a:lnTo>
                    <a:pt x="753585" y="418851"/>
                  </a:lnTo>
                  <a:lnTo>
                    <a:pt x="775289" y="459567"/>
                  </a:lnTo>
                  <a:lnTo>
                    <a:pt x="794531" y="501673"/>
                  </a:lnTo>
                  <a:lnTo>
                    <a:pt x="811215" y="545103"/>
                  </a:lnTo>
                  <a:lnTo>
                    <a:pt x="825246" y="589788"/>
                  </a:lnTo>
                  <a:lnTo>
                    <a:pt x="726948" y="589788"/>
                  </a:lnTo>
                  <a:lnTo>
                    <a:pt x="950595" y="786384"/>
                  </a:lnTo>
                  <a:lnTo>
                    <a:pt x="1120140" y="589788"/>
                  </a:lnTo>
                  <a:lnTo>
                    <a:pt x="1021842" y="589788"/>
                  </a:lnTo>
                  <a:lnTo>
                    <a:pt x="1007811" y="545103"/>
                  </a:lnTo>
                  <a:lnTo>
                    <a:pt x="991127" y="501673"/>
                  </a:lnTo>
                  <a:lnTo>
                    <a:pt x="971885" y="459567"/>
                  </a:lnTo>
                  <a:lnTo>
                    <a:pt x="950181" y="418851"/>
                  </a:lnTo>
                  <a:lnTo>
                    <a:pt x="926109" y="379595"/>
                  </a:lnTo>
                  <a:lnTo>
                    <a:pt x="899765" y="341865"/>
                  </a:lnTo>
                  <a:lnTo>
                    <a:pt x="871245" y="305730"/>
                  </a:lnTo>
                  <a:lnTo>
                    <a:pt x="840643" y="271259"/>
                  </a:lnTo>
                  <a:lnTo>
                    <a:pt x="808054" y="238518"/>
                  </a:lnTo>
                  <a:lnTo>
                    <a:pt x="773575" y="207577"/>
                  </a:lnTo>
                  <a:lnTo>
                    <a:pt x="737299" y="178503"/>
                  </a:lnTo>
                  <a:lnTo>
                    <a:pt x="699323" y="151363"/>
                  </a:lnTo>
                  <a:lnTo>
                    <a:pt x="659742" y="126227"/>
                  </a:lnTo>
                  <a:lnTo>
                    <a:pt x="618651" y="103162"/>
                  </a:lnTo>
                  <a:lnTo>
                    <a:pt x="576145" y="82236"/>
                  </a:lnTo>
                  <a:lnTo>
                    <a:pt x="532319" y="63517"/>
                  </a:lnTo>
                  <a:lnTo>
                    <a:pt x="487269" y="47074"/>
                  </a:lnTo>
                  <a:lnTo>
                    <a:pt x="441091" y="32973"/>
                  </a:lnTo>
                  <a:lnTo>
                    <a:pt x="393878" y="21284"/>
                  </a:lnTo>
                  <a:lnTo>
                    <a:pt x="345727" y="12074"/>
                  </a:lnTo>
                  <a:lnTo>
                    <a:pt x="296733" y="5411"/>
                  </a:lnTo>
                  <a:lnTo>
                    <a:pt x="246990" y="1364"/>
                  </a:lnTo>
                  <a:lnTo>
                    <a:pt x="196596" y="0"/>
                  </a:lnTo>
                  <a:close/>
                </a:path>
              </a:pathLst>
            </a:custGeom>
            <a:solidFill>
              <a:srgbClr val="990000"/>
            </a:solidFill>
          </p:spPr>
          <p:txBody>
            <a:bodyPr wrap="square" lIns="0" tIns="0" rIns="0" bIns="0" rtlCol="0"/>
            <a:lstStyle/>
            <a:p>
              <a:endParaRPr/>
            </a:p>
          </p:txBody>
        </p:sp>
        <p:sp>
          <p:nvSpPr>
            <p:cNvPr id="25" name="object 25"/>
            <p:cNvSpPr/>
            <p:nvPr/>
          </p:nvSpPr>
          <p:spPr>
            <a:xfrm>
              <a:off x="3072383" y="1213104"/>
              <a:ext cx="950594" cy="786765"/>
            </a:xfrm>
            <a:custGeom>
              <a:avLst/>
              <a:gdLst/>
              <a:ahLst/>
              <a:cxnLst/>
              <a:rect l="l" t="t" r="r" b="b"/>
              <a:pathLst>
                <a:path w="950595" h="786764">
                  <a:moveTo>
                    <a:pt x="852296" y="0"/>
                  </a:moveTo>
                  <a:lnTo>
                    <a:pt x="802222" y="1334"/>
                  </a:lnTo>
                  <a:lnTo>
                    <a:pt x="752910" y="5290"/>
                  </a:lnTo>
                  <a:lnTo>
                    <a:pt x="704438" y="11792"/>
                  </a:lnTo>
                  <a:lnTo>
                    <a:pt x="656888" y="20767"/>
                  </a:lnTo>
                  <a:lnTo>
                    <a:pt x="610339" y="32141"/>
                  </a:lnTo>
                  <a:lnTo>
                    <a:pt x="564871" y="45841"/>
                  </a:lnTo>
                  <a:lnTo>
                    <a:pt x="520565" y="61793"/>
                  </a:lnTo>
                  <a:lnTo>
                    <a:pt x="477499" y="79923"/>
                  </a:lnTo>
                  <a:lnTo>
                    <a:pt x="435755" y="100157"/>
                  </a:lnTo>
                  <a:lnTo>
                    <a:pt x="395412" y="122422"/>
                  </a:lnTo>
                  <a:lnTo>
                    <a:pt x="356550" y="146644"/>
                  </a:lnTo>
                  <a:lnTo>
                    <a:pt x="319249" y="172749"/>
                  </a:lnTo>
                  <a:lnTo>
                    <a:pt x="283589" y="200664"/>
                  </a:lnTo>
                  <a:lnTo>
                    <a:pt x="249650" y="230314"/>
                  </a:lnTo>
                  <a:lnTo>
                    <a:pt x="217512" y="261626"/>
                  </a:lnTo>
                  <a:lnTo>
                    <a:pt x="187255" y="294527"/>
                  </a:lnTo>
                  <a:lnTo>
                    <a:pt x="158959" y="328942"/>
                  </a:lnTo>
                  <a:lnTo>
                    <a:pt x="132704" y="364798"/>
                  </a:lnTo>
                  <a:lnTo>
                    <a:pt x="108570" y="402021"/>
                  </a:lnTo>
                  <a:lnTo>
                    <a:pt x="86636" y="440538"/>
                  </a:lnTo>
                  <a:lnTo>
                    <a:pt x="66984" y="480274"/>
                  </a:lnTo>
                  <a:lnTo>
                    <a:pt x="49693" y="521156"/>
                  </a:lnTo>
                  <a:lnTo>
                    <a:pt x="34842" y="563110"/>
                  </a:lnTo>
                  <a:lnTo>
                    <a:pt x="22512" y="606063"/>
                  </a:lnTo>
                  <a:lnTo>
                    <a:pt x="12783" y="649940"/>
                  </a:lnTo>
                  <a:lnTo>
                    <a:pt x="5734" y="694669"/>
                  </a:lnTo>
                  <a:lnTo>
                    <a:pt x="1447" y="740174"/>
                  </a:lnTo>
                  <a:lnTo>
                    <a:pt x="0" y="786384"/>
                  </a:lnTo>
                  <a:lnTo>
                    <a:pt x="196595" y="786384"/>
                  </a:lnTo>
                  <a:lnTo>
                    <a:pt x="198022" y="740620"/>
                  </a:lnTo>
                  <a:lnTo>
                    <a:pt x="202252" y="695495"/>
                  </a:lnTo>
                  <a:lnTo>
                    <a:pt x="209210" y="651087"/>
                  </a:lnTo>
                  <a:lnTo>
                    <a:pt x="218821" y="607471"/>
                  </a:lnTo>
                  <a:lnTo>
                    <a:pt x="231013" y="564727"/>
                  </a:lnTo>
                  <a:lnTo>
                    <a:pt x="245708" y="522930"/>
                  </a:lnTo>
                  <a:lnTo>
                    <a:pt x="262833" y="482159"/>
                  </a:lnTo>
                  <a:lnTo>
                    <a:pt x="282314" y="442491"/>
                  </a:lnTo>
                  <a:lnTo>
                    <a:pt x="304075" y="404002"/>
                  </a:lnTo>
                  <a:lnTo>
                    <a:pt x="328042" y="366772"/>
                  </a:lnTo>
                  <a:lnTo>
                    <a:pt x="354140" y="330876"/>
                  </a:lnTo>
                  <a:lnTo>
                    <a:pt x="382295" y="296392"/>
                  </a:lnTo>
                  <a:lnTo>
                    <a:pt x="412432" y="263398"/>
                  </a:lnTo>
                  <a:lnTo>
                    <a:pt x="444476" y="231970"/>
                  </a:lnTo>
                  <a:lnTo>
                    <a:pt x="478353" y="202187"/>
                  </a:lnTo>
                  <a:lnTo>
                    <a:pt x="513987" y="174125"/>
                  </a:lnTo>
                  <a:lnTo>
                    <a:pt x="551305" y="147862"/>
                  </a:lnTo>
                  <a:lnTo>
                    <a:pt x="590231" y="123475"/>
                  </a:lnTo>
                  <a:lnTo>
                    <a:pt x="630692" y="101042"/>
                  </a:lnTo>
                  <a:lnTo>
                    <a:pt x="672611" y="80640"/>
                  </a:lnTo>
                  <a:lnTo>
                    <a:pt x="715916" y="62346"/>
                  </a:lnTo>
                  <a:lnTo>
                    <a:pt x="760530" y="46237"/>
                  </a:lnTo>
                  <a:lnTo>
                    <a:pt x="806380" y="32392"/>
                  </a:lnTo>
                  <a:lnTo>
                    <a:pt x="853390" y="20887"/>
                  </a:lnTo>
                  <a:lnTo>
                    <a:pt x="901487" y="11799"/>
                  </a:lnTo>
                  <a:lnTo>
                    <a:pt x="950594" y="5207"/>
                  </a:lnTo>
                  <a:lnTo>
                    <a:pt x="926091" y="2946"/>
                  </a:lnTo>
                  <a:lnTo>
                    <a:pt x="901541" y="1317"/>
                  </a:lnTo>
                  <a:lnTo>
                    <a:pt x="876942" y="331"/>
                  </a:lnTo>
                  <a:lnTo>
                    <a:pt x="852296" y="0"/>
                  </a:lnTo>
                  <a:close/>
                </a:path>
              </a:pathLst>
            </a:custGeom>
            <a:solidFill>
              <a:srgbClr val="7A0000"/>
            </a:solidFill>
          </p:spPr>
          <p:txBody>
            <a:bodyPr wrap="square" lIns="0" tIns="0" rIns="0" bIns="0" rtlCol="0"/>
            <a:lstStyle/>
            <a:p>
              <a:endParaRPr/>
            </a:p>
          </p:txBody>
        </p:sp>
        <p:sp>
          <p:nvSpPr>
            <p:cNvPr id="26" name="object 26"/>
            <p:cNvSpPr/>
            <p:nvPr/>
          </p:nvSpPr>
          <p:spPr>
            <a:xfrm>
              <a:off x="3072383" y="1213104"/>
              <a:ext cx="1972945" cy="786765"/>
            </a:xfrm>
            <a:custGeom>
              <a:avLst/>
              <a:gdLst/>
              <a:ahLst/>
              <a:cxnLst/>
              <a:rect l="l" t="t" r="r" b="b"/>
              <a:pathLst>
                <a:path w="1972945" h="786764">
                  <a:moveTo>
                    <a:pt x="950594" y="5207"/>
                  </a:moveTo>
                  <a:lnTo>
                    <a:pt x="901487" y="11799"/>
                  </a:lnTo>
                  <a:lnTo>
                    <a:pt x="853390" y="20887"/>
                  </a:lnTo>
                  <a:lnTo>
                    <a:pt x="806380" y="32392"/>
                  </a:lnTo>
                  <a:lnTo>
                    <a:pt x="760530" y="46237"/>
                  </a:lnTo>
                  <a:lnTo>
                    <a:pt x="715916" y="62346"/>
                  </a:lnTo>
                  <a:lnTo>
                    <a:pt x="672611" y="80640"/>
                  </a:lnTo>
                  <a:lnTo>
                    <a:pt x="630692" y="101042"/>
                  </a:lnTo>
                  <a:lnTo>
                    <a:pt x="590231" y="123475"/>
                  </a:lnTo>
                  <a:lnTo>
                    <a:pt x="551305" y="147862"/>
                  </a:lnTo>
                  <a:lnTo>
                    <a:pt x="513987" y="174125"/>
                  </a:lnTo>
                  <a:lnTo>
                    <a:pt x="478353" y="202187"/>
                  </a:lnTo>
                  <a:lnTo>
                    <a:pt x="444476" y="231970"/>
                  </a:lnTo>
                  <a:lnTo>
                    <a:pt x="412432" y="263398"/>
                  </a:lnTo>
                  <a:lnTo>
                    <a:pt x="382295" y="296392"/>
                  </a:lnTo>
                  <a:lnTo>
                    <a:pt x="354140" y="330876"/>
                  </a:lnTo>
                  <a:lnTo>
                    <a:pt x="328042" y="366772"/>
                  </a:lnTo>
                  <a:lnTo>
                    <a:pt x="304075" y="404002"/>
                  </a:lnTo>
                  <a:lnTo>
                    <a:pt x="282314" y="442491"/>
                  </a:lnTo>
                  <a:lnTo>
                    <a:pt x="262833" y="482159"/>
                  </a:lnTo>
                  <a:lnTo>
                    <a:pt x="245708" y="522930"/>
                  </a:lnTo>
                  <a:lnTo>
                    <a:pt x="231013" y="564727"/>
                  </a:lnTo>
                  <a:lnTo>
                    <a:pt x="218821" y="607471"/>
                  </a:lnTo>
                  <a:lnTo>
                    <a:pt x="209210" y="651087"/>
                  </a:lnTo>
                  <a:lnTo>
                    <a:pt x="202252" y="695495"/>
                  </a:lnTo>
                  <a:lnTo>
                    <a:pt x="198022" y="740620"/>
                  </a:lnTo>
                  <a:lnTo>
                    <a:pt x="196595" y="786384"/>
                  </a:lnTo>
                  <a:lnTo>
                    <a:pt x="0" y="786384"/>
                  </a:lnTo>
                  <a:lnTo>
                    <a:pt x="1447" y="740174"/>
                  </a:lnTo>
                  <a:lnTo>
                    <a:pt x="5734" y="694669"/>
                  </a:lnTo>
                  <a:lnTo>
                    <a:pt x="12783" y="649940"/>
                  </a:lnTo>
                  <a:lnTo>
                    <a:pt x="22512" y="606063"/>
                  </a:lnTo>
                  <a:lnTo>
                    <a:pt x="34842" y="563110"/>
                  </a:lnTo>
                  <a:lnTo>
                    <a:pt x="49693" y="521156"/>
                  </a:lnTo>
                  <a:lnTo>
                    <a:pt x="66984" y="480274"/>
                  </a:lnTo>
                  <a:lnTo>
                    <a:pt x="86636" y="440538"/>
                  </a:lnTo>
                  <a:lnTo>
                    <a:pt x="108570" y="402021"/>
                  </a:lnTo>
                  <a:lnTo>
                    <a:pt x="132704" y="364798"/>
                  </a:lnTo>
                  <a:lnTo>
                    <a:pt x="158959" y="328942"/>
                  </a:lnTo>
                  <a:lnTo>
                    <a:pt x="187255" y="294527"/>
                  </a:lnTo>
                  <a:lnTo>
                    <a:pt x="217512" y="261626"/>
                  </a:lnTo>
                  <a:lnTo>
                    <a:pt x="249650" y="230314"/>
                  </a:lnTo>
                  <a:lnTo>
                    <a:pt x="283589" y="200664"/>
                  </a:lnTo>
                  <a:lnTo>
                    <a:pt x="319249" y="172749"/>
                  </a:lnTo>
                  <a:lnTo>
                    <a:pt x="356550" y="146644"/>
                  </a:lnTo>
                  <a:lnTo>
                    <a:pt x="395412" y="122422"/>
                  </a:lnTo>
                  <a:lnTo>
                    <a:pt x="435755" y="100157"/>
                  </a:lnTo>
                  <a:lnTo>
                    <a:pt x="477499" y="79923"/>
                  </a:lnTo>
                  <a:lnTo>
                    <a:pt x="520565" y="61793"/>
                  </a:lnTo>
                  <a:lnTo>
                    <a:pt x="564871" y="45841"/>
                  </a:lnTo>
                  <a:lnTo>
                    <a:pt x="610339" y="32141"/>
                  </a:lnTo>
                  <a:lnTo>
                    <a:pt x="656888" y="20767"/>
                  </a:lnTo>
                  <a:lnTo>
                    <a:pt x="704438" y="11792"/>
                  </a:lnTo>
                  <a:lnTo>
                    <a:pt x="752910" y="5290"/>
                  </a:lnTo>
                  <a:lnTo>
                    <a:pt x="802222" y="1334"/>
                  </a:lnTo>
                  <a:lnTo>
                    <a:pt x="852296" y="0"/>
                  </a:lnTo>
                  <a:lnTo>
                    <a:pt x="1048893" y="0"/>
                  </a:lnTo>
                  <a:lnTo>
                    <a:pt x="1099287" y="1364"/>
                  </a:lnTo>
                  <a:lnTo>
                    <a:pt x="1149030" y="5411"/>
                  </a:lnTo>
                  <a:lnTo>
                    <a:pt x="1198024" y="12074"/>
                  </a:lnTo>
                  <a:lnTo>
                    <a:pt x="1246175" y="21284"/>
                  </a:lnTo>
                  <a:lnTo>
                    <a:pt x="1293388" y="32973"/>
                  </a:lnTo>
                  <a:lnTo>
                    <a:pt x="1339566" y="47074"/>
                  </a:lnTo>
                  <a:lnTo>
                    <a:pt x="1384616" y="63517"/>
                  </a:lnTo>
                  <a:lnTo>
                    <a:pt x="1428442" y="82236"/>
                  </a:lnTo>
                  <a:lnTo>
                    <a:pt x="1470948" y="103162"/>
                  </a:lnTo>
                  <a:lnTo>
                    <a:pt x="1512039" y="126227"/>
                  </a:lnTo>
                  <a:lnTo>
                    <a:pt x="1551620" y="151363"/>
                  </a:lnTo>
                  <a:lnTo>
                    <a:pt x="1589596" y="178503"/>
                  </a:lnTo>
                  <a:lnTo>
                    <a:pt x="1625872" y="207577"/>
                  </a:lnTo>
                  <a:lnTo>
                    <a:pt x="1660351" y="238518"/>
                  </a:lnTo>
                  <a:lnTo>
                    <a:pt x="1692940" y="271259"/>
                  </a:lnTo>
                  <a:lnTo>
                    <a:pt x="1723542" y="305730"/>
                  </a:lnTo>
                  <a:lnTo>
                    <a:pt x="1752062" y="341865"/>
                  </a:lnTo>
                  <a:lnTo>
                    <a:pt x="1778406" y="379595"/>
                  </a:lnTo>
                  <a:lnTo>
                    <a:pt x="1802478" y="418851"/>
                  </a:lnTo>
                  <a:lnTo>
                    <a:pt x="1824182" y="459567"/>
                  </a:lnTo>
                  <a:lnTo>
                    <a:pt x="1843424" y="501673"/>
                  </a:lnTo>
                  <a:lnTo>
                    <a:pt x="1860108" y="545103"/>
                  </a:lnTo>
                  <a:lnTo>
                    <a:pt x="1874139" y="589788"/>
                  </a:lnTo>
                  <a:lnTo>
                    <a:pt x="1972437" y="589788"/>
                  </a:lnTo>
                  <a:lnTo>
                    <a:pt x="1802892" y="786384"/>
                  </a:lnTo>
                  <a:lnTo>
                    <a:pt x="1579245" y="589788"/>
                  </a:lnTo>
                  <a:lnTo>
                    <a:pt x="1677543" y="589788"/>
                  </a:lnTo>
                  <a:lnTo>
                    <a:pt x="1663512" y="545103"/>
                  </a:lnTo>
                  <a:lnTo>
                    <a:pt x="1646828" y="501673"/>
                  </a:lnTo>
                  <a:lnTo>
                    <a:pt x="1627586" y="459567"/>
                  </a:lnTo>
                  <a:lnTo>
                    <a:pt x="1605882" y="418851"/>
                  </a:lnTo>
                  <a:lnTo>
                    <a:pt x="1581810" y="379595"/>
                  </a:lnTo>
                  <a:lnTo>
                    <a:pt x="1555466" y="341865"/>
                  </a:lnTo>
                  <a:lnTo>
                    <a:pt x="1526946" y="305730"/>
                  </a:lnTo>
                  <a:lnTo>
                    <a:pt x="1496344" y="271259"/>
                  </a:lnTo>
                  <a:lnTo>
                    <a:pt x="1463755" y="238518"/>
                  </a:lnTo>
                  <a:lnTo>
                    <a:pt x="1429276" y="207577"/>
                  </a:lnTo>
                  <a:lnTo>
                    <a:pt x="1393000" y="178503"/>
                  </a:lnTo>
                  <a:lnTo>
                    <a:pt x="1355024" y="151363"/>
                  </a:lnTo>
                  <a:lnTo>
                    <a:pt x="1315443" y="126227"/>
                  </a:lnTo>
                  <a:lnTo>
                    <a:pt x="1274352" y="103162"/>
                  </a:lnTo>
                  <a:lnTo>
                    <a:pt x="1231846" y="82236"/>
                  </a:lnTo>
                  <a:lnTo>
                    <a:pt x="1188020" y="63517"/>
                  </a:lnTo>
                  <a:lnTo>
                    <a:pt x="1142970" y="47074"/>
                  </a:lnTo>
                  <a:lnTo>
                    <a:pt x="1096792" y="32973"/>
                  </a:lnTo>
                  <a:lnTo>
                    <a:pt x="1049579" y="21284"/>
                  </a:lnTo>
                  <a:lnTo>
                    <a:pt x="1001428" y="12074"/>
                  </a:lnTo>
                  <a:lnTo>
                    <a:pt x="952434" y="5411"/>
                  </a:lnTo>
                  <a:lnTo>
                    <a:pt x="902691" y="1364"/>
                  </a:lnTo>
                  <a:lnTo>
                    <a:pt x="852296" y="0"/>
                  </a:lnTo>
                </a:path>
              </a:pathLst>
            </a:custGeom>
            <a:ln w="12192">
              <a:solidFill>
                <a:srgbClr val="AF761F"/>
              </a:solidFill>
              <a:prstDash val="sysDash"/>
            </a:ln>
          </p:spPr>
          <p:txBody>
            <a:bodyPr wrap="square" lIns="0" tIns="0" rIns="0" bIns="0" rtlCol="0"/>
            <a:lstStyle/>
            <a:p>
              <a:endParaRPr/>
            </a:p>
          </p:txBody>
        </p:sp>
        <p:sp>
          <p:nvSpPr>
            <p:cNvPr id="27" name="object 27"/>
            <p:cNvSpPr/>
            <p:nvPr/>
          </p:nvSpPr>
          <p:spPr>
            <a:xfrm>
              <a:off x="6807707" y="2394711"/>
              <a:ext cx="522605" cy="1050290"/>
            </a:xfrm>
            <a:custGeom>
              <a:avLst/>
              <a:gdLst/>
              <a:ahLst/>
              <a:cxnLst/>
              <a:rect l="l" t="t" r="r" b="b"/>
              <a:pathLst>
                <a:path w="522604" h="1050289">
                  <a:moveTo>
                    <a:pt x="381889" y="0"/>
                  </a:moveTo>
                  <a:lnTo>
                    <a:pt x="399682" y="39292"/>
                  </a:lnTo>
                  <a:lnTo>
                    <a:pt x="413675" y="79737"/>
                  </a:lnTo>
                  <a:lnTo>
                    <a:pt x="423920" y="121176"/>
                  </a:lnTo>
                  <a:lnTo>
                    <a:pt x="430471" y="163445"/>
                  </a:lnTo>
                  <a:lnTo>
                    <a:pt x="433381" y="206384"/>
                  </a:lnTo>
                  <a:lnTo>
                    <a:pt x="432705" y="249832"/>
                  </a:lnTo>
                  <a:lnTo>
                    <a:pt x="428494" y="293627"/>
                  </a:lnTo>
                  <a:lnTo>
                    <a:pt x="420804" y="337607"/>
                  </a:lnTo>
                  <a:lnTo>
                    <a:pt x="409686" y="381612"/>
                  </a:lnTo>
                  <a:lnTo>
                    <a:pt x="395196" y="425481"/>
                  </a:lnTo>
                  <a:lnTo>
                    <a:pt x="377385" y="469051"/>
                  </a:lnTo>
                  <a:lnTo>
                    <a:pt x="356308" y="512162"/>
                  </a:lnTo>
                  <a:lnTo>
                    <a:pt x="332017" y="554652"/>
                  </a:lnTo>
                  <a:lnTo>
                    <a:pt x="304567" y="596361"/>
                  </a:lnTo>
                  <a:lnTo>
                    <a:pt x="274011" y="637126"/>
                  </a:lnTo>
                  <a:lnTo>
                    <a:pt x="240402" y="676786"/>
                  </a:lnTo>
                  <a:lnTo>
                    <a:pt x="203794" y="715181"/>
                  </a:lnTo>
                  <a:lnTo>
                    <a:pt x="164239" y="752148"/>
                  </a:lnTo>
                  <a:lnTo>
                    <a:pt x="121793" y="787526"/>
                  </a:lnTo>
                  <a:lnTo>
                    <a:pt x="77089" y="700024"/>
                  </a:lnTo>
                  <a:lnTo>
                    <a:pt x="0" y="981328"/>
                  </a:lnTo>
                  <a:lnTo>
                    <a:pt x="255524" y="1050036"/>
                  </a:lnTo>
                  <a:lnTo>
                    <a:pt x="210947" y="962533"/>
                  </a:lnTo>
                  <a:lnTo>
                    <a:pt x="253393" y="927154"/>
                  </a:lnTo>
                  <a:lnTo>
                    <a:pt x="292948" y="890187"/>
                  </a:lnTo>
                  <a:lnTo>
                    <a:pt x="329556" y="851792"/>
                  </a:lnTo>
                  <a:lnTo>
                    <a:pt x="363165" y="812132"/>
                  </a:lnTo>
                  <a:lnTo>
                    <a:pt x="393721" y="771367"/>
                  </a:lnTo>
                  <a:lnTo>
                    <a:pt x="421171" y="729658"/>
                  </a:lnTo>
                  <a:lnTo>
                    <a:pt x="445462" y="687168"/>
                  </a:lnTo>
                  <a:lnTo>
                    <a:pt x="466539" y="644057"/>
                  </a:lnTo>
                  <a:lnTo>
                    <a:pt x="484350" y="600487"/>
                  </a:lnTo>
                  <a:lnTo>
                    <a:pt x="498840" y="556618"/>
                  </a:lnTo>
                  <a:lnTo>
                    <a:pt x="509958" y="512613"/>
                  </a:lnTo>
                  <a:lnTo>
                    <a:pt x="517648" y="468633"/>
                  </a:lnTo>
                  <a:lnTo>
                    <a:pt x="521859" y="424838"/>
                  </a:lnTo>
                  <a:lnTo>
                    <a:pt x="522535" y="381390"/>
                  </a:lnTo>
                  <a:lnTo>
                    <a:pt x="519625" y="338451"/>
                  </a:lnTo>
                  <a:lnTo>
                    <a:pt x="513074" y="296182"/>
                  </a:lnTo>
                  <a:lnTo>
                    <a:pt x="502829" y="254743"/>
                  </a:lnTo>
                  <a:lnTo>
                    <a:pt x="488836" y="214298"/>
                  </a:lnTo>
                  <a:lnTo>
                    <a:pt x="471043" y="175005"/>
                  </a:lnTo>
                  <a:lnTo>
                    <a:pt x="381889" y="0"/>
                  </a:lnTo>
                  <a:close/>
                </a:path>
              </a:pathLst>
            </a:custGeom>
            <a:solidFill>
              <a:srgbClr val="990000"/>
            </a:solidFill>
          </p:spPr>
          <p:txBody>
            <a:bodyPr wrap="square" lIns="0" tIns="0" rIns="0" bIns="0" rtlCol="0"/>
            <a:lstStyle/>
            <a:p>
              <a:endParaRPr/>
            </a:p>
          </p:txBody>
        </p:sp>
        <p:sp>
          <p:nvSpPr>
            <p:cNvPr id="28" name="object 28"/>
            <p:cNvSpPr/>
            <p:nvPr/>
          </p:nvSpPr>
          <p:spPr>
            <a:xfrm>
              <a:off x="6215760" y="2106590"/>
              <a:ext cx="1009650" cy="380365"/>
            </a:xfrm>
            <a:custGeom>
              <a:avLst/>
              <a:gdLst/>
              <a:ahLst/>
              <a:cxnLst/>
              <a:rect l="l" t="t" r="r" b="b"/>
              <a:pathLst>
                <a:path w="1009650" h="380364">
                  <a:moveTo>
                    <a:pt x="438222" y="0"/>
                  </a:moveTo>
                  <a:lnTo>
                    <a:pt x="390764" y="1007"/>
                  </a:lnTo>
                  <a:lnTo>
                    <a:pt x="342660" y="4693"/>
                  </a:lnTo>
                  <a:lnTo>
                    <a:pt x="294054" y="11086"/>
                  </a:lnTo>
                  <a:lnTo>
                    <a:pt x="245091" y="20212"/>
                  </a:lnTo>
                  <a:lnTo>
                    <a:pt x="195916" y="32098"/>
                  </a:lnTo>
                  <a:lnTo>
                    <a:pt x="146675" y="46771"/>
                  </a:lnTo>
                  <a:lnTo>
                    <a:pt x="97511" y="64258"/>
                  </a:lnTo>
                  <a:lnTo>
                    <a:pt x="48571" y="84586"/>
                  </a:lnTo>
                  <a:lnTo>
                    <a:pt x="0" y="107781"/>
                  </a:lnTo>
                  <a:lnTo>
                    <a:pt x="89280" y="282787"/>
                  </a:lnTo>
                  <a:lnTo>
                    <a:pt x="138519" y="259306"/>
                  </a:lnTo>
                  <a:lnTo>
                    <a:pt x="188230" y="238746"/>
                  </a:lnTo>
                  <a:lnTo>
                    <a:pt x="238253" y="221089"/>
                  </a:lnTo>
                  <a:lnTo>
                    <a:pt x="288427" y="206319"/>
                  </a:lnTo>
                  <a:lnTo>
                    <a:pt x="338592" y="194418"/>
                  </a:lnTo>
                  <a:lnTo>
                    <a:pt x="388587" y="185369"/>
                  </a:lnTo>
                  <a:lnTo>
                    <a:pt x="438253" y="179155"/>
                  </a:lnTo>
                  <a:lnTo>
                    <a:pt x="487429" y="175759"/>
                  </a:lnTo>
                  <a:lnTo>
                    <a:pt x="535954" y="175165"/>
                  </a:lnTo>
                  <a:lnTo>
                    <a:pt x="583668" y="177355"/>
                  </a:lnTo>
                  <a:lnTo>
                    <a:pt x="630411" y="182311"/>
                  </a:lnTo>
                  <a:lnTo>
                    <a:pt x="676022" y="190018"/>
                  </a:lnTo>
                  <a:lnTo>
                    <a:pt x="720341" y="200458"/>
                  </a:lnTo>
                  <a:lnTo>
                    <a:pt x="763208" y="213614"/>
                  </a:lnTo>
                  <a:lnTo>
                    <a:pt x="804463" y="229469"/>
                  </a:lnTo>
                  <a:lnTo>
                    <a:pt x="843944" y="248006"/>
                  </a:lnTo>
                  <a:lnTo>
                    <a:pt x="881492" y="269208"/>
                  </a:lnTo>
                  <a:lnTo>
                    <a:pt x="916946" y="293057"/>
                  </a:lnTo>
                  <a:lnTo>
                    <a:pt x="950146" y="319538"/>
                  </a:lnTo>
                  <a:lnTo>
                    <a:pt x="980931" y="348632"/>
                  </a:lnTo>
                  <a:lnTo>
                    <a:pt x="1009141" y="380323"/>
                  </a:lnTo>
                  <a:lnTo>
                    <a:pt x="1002143" y="356469"/>
                  </a:lnTo>
                  <a:lnTo>
                    <a:pt x="984478" y="310332"/>
                  </a:lnTo>
                  <a:lnTo>
                    <a:pt x="953485" y="252166"/>
                  </a:lnTo>
                  <a:lnTo>
                    <a:pt x="930312" y="218487"/>
                  </a:lnTo>
                  <a:lnTo>
                    <a:pt x="904462" y="187110"/>
                  </a:lnTo>
                  <a:lnTo>
                    <a:pt x="876079" y="158063"/>
                  </a:lnTo>
                  <a:lnTo>
                    <a:pt x="845309" y="131373"/>
                  </a:lnTo>
                  <a:lnTo>
                    <a:pt x="812297" y="107066"/>
                  </a:lnTo>
                  <a:lnTo>
                    <a:pt x="777188" y="85170"/>
                  </a:lnTo>
                  <a:lnTo>
                    <a:pt x="740127" y="65711"/>
                  </a:lnTo>
                  <a:lnTo>
                    <a:pt x="701259" y="48716"/>
                  </a:lnTo>
                  <a:lnTo>
                    <a:pt x="660729" y="34212"/>
                  </a:lnTo>
                  <a:lnTo>
                    <a:pt x="618681" y="22226"/>
                  </a:lnTo>
                  <a:lnTo>
                    <a:pt x="575262" y="12785"/>
                  </a:lnTo>
                  <a:lnTo>
                    <a:pt x="530615" y="5915"/>
                  </a:lnTo>
                  <a:lnTo>
                    <a:pt x="484887" y="1645"/>
                  </a:lnTo>
                  <a:lnTo>
                    <a:pt x="438222" y="0"/>
                  </a:lnTo>
                  <a:close/>
                </a:path>
              </a:pathLst>
            </a:custGeom>
            <a:solidFill>
              <a:srgbClr val="7A0000"/>
            </a:solidFill>
          </p:spPr>
          <p:txBody>
            <a:bodyPr wrap="square" lIns="0" tIns="0" rIns="0" bIns="0" rtlCol="0"/>
            <a:lstStyle/>
            <a:p>
              <a:endParaRPr/>
            </a:p>
          </p:txBody>
        </p:sp>
        <p:sp>
          <p:nvSpPr>
            <p:cNvPr id="29" name="object 29"/>
            <p:cNvSpPr/>
            <p:nvPr/>
          </p:nvSpPr>
          <p:spPr>
            <a:xfrm>
              <a:off x="6215760" y="2106590"/>
              <a:ext cx="1115060" cy="1338580"/>
            </a:xfrm>
            <a:custGeom>
              <a:avLst/>
              <a:gdLst/>
              <a:ahLst/>
              <a:cxnLst/>
              <a:rect l="l" t="t" r="r" b="b"/>
              <a:pathLst>
                <a:path w="1115059" h="1338579">
                  <a:moveTo>
                    <a:pt x="1009141" y="380323"/>
                  </a:moveTo>
                  <a:lnTo>
                    <a:pt x="980931" y="348632"/>
                  </a:lnTo>
                  <a:lnTo>
                    <a:pt x="950146" y="319538"/>
                  </a:lnTo>
                  <a:lnTo>
                    <a:pt x="916946" y="293057"/>
                  </a:lnTo>
                  <a:lnTo>
                    <a:pt x="881492" y="269208"/>
                  </a:lnTo>
                  <a:lnTo>
                    <a:pt x="843944" y="248006"/>
                  </a:lnTo>
                  <a:lnTo>
                    <a:pt x="804463" y="229469"/>
                  </a:lnTo>
                  <a:lnTo>
                    <a:pt x="763208" y="213614"/>
                  </a:lnTo>
                  <a:lnTo>
                    <a:pt x="720341" y="200458"/>
                  </a:lnTo>
                  <a:lnTo>
                    <a:pt x="676022" y="190018"/>
                  </a:lnTo>
                  <a:lnTo>
                    <a:pt x="630411" y="182311"/>
                  </a:lnTo>
                  <a:lnTo>
                    <a:pt x="583668" y="177355"/>
                  </a:lnTo>
                  <a:lnTo>
                    <a:pt x="535954" y="175165"/>
                  </a:lnTo>
                  <a:lnTo>
                    <a:pt x="487429" y="175759"/>
                  </a:lnTo>
                  <a:lnTo>
                    <a:pt x="438253" y="179155"/>
                  </a:lnTo>
                  <a:lnTo>
                    <a:pt x="388587" y="185369"/>
                  </a:lnTo>
                  <a:lnTo>
                    <a:pt x="338592" y="194418"/>
                  </a:lnTo>
                  <a:lnTo>
                    <a:pt x="288427" y="206319"/>
                  </a:lnTo>
                  <a:lnTo>
                    <a:pt x="238253" y="221089"/>
                  </a:lnTo>
                  <a:lnTo>
                    <a:pt x="188230" y="238746"/>
                  </a:lnTo>
                  <a:lnTo>
                    <a:pt x="138519" y="259306"/>
                  </a:lnTo>
                  <a:lnTo>
                    <a:pt x="89280" y="282787"/>
                  </a:lnTo>
                  <a:lnTo>
                    <a:pt x="0" y="107781"/>
                  </a:lnTo>
                  <a:lnTo>
                    <a:pt x="48571" y="84586"/>
                  </a:lnTo>
                  <a:lnTo>
                    <a:pt x="97511" y="64258"/>
                  </a:lnTo>
                  <a:lnTo>
                    <a:pt x="146675" y="46771"/>
                  </a:lnTo>
                  <a:lnTo>
                    <a:pt x="195916" y="32098"/>
                  </a:lnTo>
                  <a:lnTo>
                    <a:pt x="245091" y="20212"/>
                  </a:lnTo>
                  <a:lnTo>
                    <a:pt x="294054" y="11086"/>
                  </a:lnTo>
                  <a:lnTo>
                    <a:pt x="342660" y="4693"/>
                  </a:lnTo>
                  <a:lnTo>
                    <a:pt x="390764" y="1007"/>
                  </a:lnTo>
                  <a:lnTo>
                    <a:pt x="438222" y="0"/>
                  </a:lnTo>
                  <a:lnTo>
                    <a:pt x="484887" y="1645"/>
                  </a:lnTo>
                  <a:lnTo>
                    <a:pt x="530615" y="5915"/>
                  </a:lnTo>
                  <a:lnTo>
                    <a:pt x="575262" y="12785"/>
                  </a:lnTo>
                  <a:lnTo>
                    <a:pt x="618681" y="22226"/>
                  </a:lnTo>
                  <a:lnTo>
                    <a:pt x="660729" y="34212"/>
                  </a:lnTo>
                  <a:lnTo>
                    <a:pt x="701259" y="48716"/>
                  </a:lnTo>
                  <a:lnTo>
                    <a:pt x="740127" y="65711"/>
                  </a:lnTo>
                  <a:lnTo>
                    <a:pt x="777188" y="85170"/>
                  </a:lnTo>
                  <a:lnTo>
                    <a:pt x="812297" y="107066"/>
                  </a:lnTo>
                  <a:lnTo>
                    <a:pt x="845309" y="131373"/>
                  </a:lnTo>
                  <a:lnTo>
                    <a:pt x="876079" y="158063"/>
                  </a:lnTo>
                  <a:lnTo>
                    <a:pt x="904462" y="187110"/>
                  </a:lnTo>
                  <a:lnTo>
                    <a:pt x="930312" y="218487"/>
                  </a:lnTo>
                  <a:lnTo>
                    <a:pt x="953485" y="252166"/>
                  </a:lnTo>
                  <a:lnTo>
                    <a:pt x="973836" y="288121"/>
                  </a:lnTo>
                  <a:lnTo>
                    <a:pt x="1062989" y="463127"/>
                  </a:lnTo>
                  <a:lnTo>
                    <a:pt x="1080783" y="502419"/>
                  </a:lnTo>
                  <a:lnTo>
                    <a:pt x="1094776" y="542865"/>
                  </a:lnTo>
                  <a:lnTo>
                    <a:pt x="1105021" y="584303"/>
                  </a:lnTo>
                  <a:lnTo>
                    <a:pt x="1111572" y="626572"/>
                  </a:lnTo>
                  <a:lnTo>
                    <a:pt x="1114482" y="669511"/>
                  </a:lnTo>
                  <a:lnTo>
                    <a:pt x="1113806" y="712959"/>
                  </a:lnTo>
                  <a:lnTo>
                    <a:pt x="1109595" y="756754"/>
                  </a:lnTo>
                  <a:lnTo>
                    <a:pt x="1101905" y="800734"/>
                  </a:lnTo>
                  <a:lnTo>
                    <a:pt x="1090787" y="844740"/>
                  </a:lnTo>
                  <a:lnTo>
                    <a:pt x="1076297" y="888608"/>
                  </a:lnTo>
                  <a:lnTo>
                    <a:pt x="1058486" y="932178"/>
                  </a:lnTo>
                  <a:lnTo>
                    <a:pt x="1037409" y="975289"/>
                  </a:lnTo>
                  <a:lnTo>
                    <a:pt x="1013118" y="1017780"/>
                  </a:lnTo>
                  <a:lnTo>
                    <a:pt x="985668" y="1059488"/>
                  </a:lnTo>
                  <a:lnTo>
                    <a:pt x="955112" y="1100253"/>
                  </a:lnTo>
                  <a:lnTo>
                    <a:pt x="921503" y="1139913"/>
                  </a:lnTo>
                  <a:lnTo>
                    <a:pt x="884895" y="1178308"/>
                  </a:lnTo>
                  <a:lnTo>
                    <a:pt x="845340" y="1215275"/>
                  </a:lnTo>
                  <a:lnTo>
                    <a:pt x="802893" y="1250654"/>
                  </a:lnTo>
                  <a:lnTo>
                    <a:pt x="847470" y="1338157"/>
                  </a:lnTo>
                  <a:lnTo>
                    <a:pt x="591946" y="1269450"/>
                  </a:lnTo>
                  <a:lnTo>
                    <a:pt x="669036" y="988145"/>
                  </a:lnTo>
                  <a:lnTo>
                    <a:pt x="713739" y="1075648"/>
                  </a:lnTo>
                  <a:lnTo>
                    <a:pt x="756186" y="1040269"/>
                  </a:lnTo>
                  <a:lnTo>
                    <a:pt x="795741" y="1003302"/>
                  </a:lnTo>
                  <a:lnTo>
                    <a:pt x="832349" y="964907"/>
                  </a:lnTo>
                  <a:lnTo>
                    <a:pt x="865958" y="925247"/>
                  </a:lnTo>
                  <a:lnTo>
                    <a:pt x="896514" y="884482"/>
                  </a:lnTo>
                  <a:lnTo>
                    <a:pt x="923964" y="842774"/>
                  </a:lnTo>
                  <a:lnTo>
                    <a:pt x="948255" y="800283"/>
                  </a:lnTo>
                  <a:lnTo>
                    <a:pt x="969332" y="757172"/>
                  </a:lnTo>
                  <a:lnTo>
                    <a:pt x="987143" y="713602"/>
                  </a:lnTo>
                  <a:lnTo>
                    <a:pt x="1001633" y="669734"/>
                  </a:lnTo>
                  <a:lnTo>
                    <a:pt x="1012751" y="625728"/>
                  </a:lnTo>
                  <a:lnTo>
                    <a:pt x="1020441" y="581748"/>
                  </a:lnTo>
                  <a:lnTo>
                    <a:pt x="1024652" y="537953"/>
                  </a:lnTo>
                  <a:lnTo>
                    <a:pt x="1025328" y="494505"/>
                  </a:lnTo>
                  <a:lnTo>
                    <a:pt x="1022418" y="451566"/>
                  </a:lnTo>
                  <a:lnTo>
                    <a:pt x="1015867" y="409297"/>
                  </a:lnTo>
                  <a:lnTo>
                    <a:pt x="1005622" y="367859"/>
                  </a:lnTo>
                  <a:lnTo>
                    <a:pt x="991629" y="327413"/>
                  </a:lnTo>
                  <a:lnTo>
                    <a:pt x="973836" y="288121"/>
                  </a:lnTo>
                </a:path>
              </a:pathLst>
            </a:custGeom>
            <a:ln w="11428">
              <a:solidFill>
                <a:srgbClr val="AF761F"/>
              </a:solidFill>
              <a:prstDash val="sysDash"/>
            </a:ln>
          </p:spPr>
          <p:txBody>
            <a:bodyPr wrap="square" lIns="0" tIns="0" rIns="0" bIns="0" rtlCol="0"/>
            <a:lstStyle/>
            <a:p>
              <a:endParaRPr/>
            </a:p>
          </p:txBody>
        </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dirty="0"/>
              <a:t>CELL</a:t>
            </a:r>
            <a:r>
              <a:rPr spc="-5" dirty="0"/>
              <a:t> </a:t>
            </a:r>
            <a:r>
              <a:rPr spc="-35" dirty="0"/>
              <a:t>CYCLE</a:t>
            </a:r>
          </a:p>
        </p:txBody>
      </p:sp>
      <p:sp>
        <p:nvSpPr>
          <p:cNvPr id="4" name="object 4"/>
          <p:cNvSpPr txBox="1"/>
          <p:nvPr/>
        </p:nvSpPr>
        <p:spPr>
          <a:xfrm>
            <a:off x="460959" y="1229995"/>
            <a:ext cx="8393430" cy="4845050"/>
          </a:xfrm>
          <a:prstGeom prst="rect">
            <a:avLst/>
          </a:prstGeom>
        </p:spPr>
        <p:txBody>
          <a:bodyPr vert="horz" wrap="square" lIns="0" tIns="12700" rIns="0" bIns="0" rtlCol="0">
            <a:spAutoFit/>
          </a:bodyPr>
          <a:lstStyle/>
          <a:p>
            <a:pPr marR="162560" algn="ctr">
              <a:lnSpc>
                <a:spcPct val="100000"/>
              </a:lnSpc>
              <a:spcBef>
                <a:spcPts val="100"/>
              </a:spcBef>
            </a:pPr>
            <a:r>
              <a:rPr sz="2400" u="sng" dirty="0">
                <a:solidFill>
                  <a:srgbClr val="4E3A2F"/>
                </a:solidFill>
                <a:uFill>
                  <a:solidFill>
                    <a:srgbClr val="4E3A2F"/>
                  </a:solidFill>
                </a:uFill>
                <a:latin typeface="Arial Black"/>
                <a:cs typeface="Arial Black"/>
              </a:rPr>
              <a:t>EVENTS</a:t>
            </a:r>
            <a:r>
              <a:rPr sz="2400" u="sng" spc="-50" dirty="0">
                <a:solidFill>
                  <a:srgbClr val="4E3A2F"/>
                </a:solidFill>
                <a:uFill>
                  <a:solidFill>
                    <a:srgbClr val="4E3A2F"/>
                  </a:solidFill>
                </a:uFill>
                <a:latin typeface="Arial Black"/>
                <a:cs typeface="Arial Black"/>
              </a:rPr>
              <a:t> </a:t>
            </a:r>
            <a:r>
              <a:rPr sz="2400" u="sng" dirty="0">
                <a:solidFill>
                  <a:srgbClr val="4E3A2F"/>
                </a:solidFill>
                <a:uFill>
                  <a:solidFill>
                    <a:srgbClr val="4E3A2F"/>
                  </a:solidFill>
                </a:uFill>
                <a:latin typeface="Arial Black"/>
                <a:cs typeface="Arial Black"/>
              </a:rPr>
              <a:t>OCCURRING</a:t>
            </a:r>
            <a:r>
              <a:rPr sz="2400" u="sng" spc="-85" dirty="0">
                <a:solidFill>
                  <a:srgbClr val="4E3A2F"/>
                </a:solidFill>
                <a:uFill>
                  <a:solidFill>
                    <a:srgbClr val="4E3A2F"/>
                  </a:solidFill>
                </a:uFill>
                <a:latin typeface="Arial Black"/>
                <a:cs typeface="Arial Black"/>
              </a:rPr>
              <a:t> </a:t>
            </a:r>
            <a:r>
              <a:rPr sz="2400" u="sng" dirty="0">
                <a:solidFill>
                  <a:srgbClr val="4E3A2F"/>
                </a:solidFill>
                <a:uFill>
                  <a:solidFill>
                    <a:srgbClr val="4E3A2F"/>
                  </a:solidFill>
                </a:uFill>
                <a:latin typeface="Arial Black"/>
                <a:cs typeface="Arial Black"/>
              </a:rPr>
              <a:t>IN</a:t>
            </a:r>
            <a:r>
              <a:rPr sz="2400" u="sng" spc="-75" dirty="0">
                <a:solidFill>
                  <a:srgbClr val="4E3A2F"/>
                </a:solidFill>
                <a:uFill>
                  <a:solidFill>
                    <a:srgbClr val="4E3A2F"/>
                  </a:solidFill>
                </a:uFill>
                <a:latin typeface="Arial Black"/>
                <a:cs typeface="Arial Black"/>
              </a:rPr>
              <a:t> </a:t>
            </a:r>
            <a:r>
              <a:rPr sz="2400" u="sng" dirty="0">
                <a:solidFill>
                  <a:srgbClr val="4E3A2F"/>
                </a:solidFill>
                <a:uFill>
                  <a:solidFill>
                    <a:srgbClr val="4E3A2F"/>
                  </a:solidFill>
                </a:uFill>
                <a:latin typeface="Arial Black"/>
                <a:cs typeface="Arial Black"/>
              </a:rPr>
              <a:t>G1</a:t>
            </a:r>
            <a:r>
              <a:rPr sz="2400" u="sng" spc="-70" dirty="0">
                <a:solidFill>
                  <a:srgbClr val="4E3A2F"/>
                </a:solidFill>
                <a:uFill>
                  <a:solidFill>
                    <a:srgbClr val="4E3A2F"/>
                  </a:solidFill>
                </a:uFill>
                <a:latin typeface="Arial Black"/>
                <a:cs typeface="Arial Black"/>
              </a:rPr>
              <a:t> </a:t>
            </a:r>
            <a:r>
              <a:rPr sz="2400" u="sng" spc="-10" dirty="0">
                <a:solidFill>
                  <a:srgbClr val="4E3A2F"/>
                </a:solidFill>
                <a:uFill>
                  <a:solidFill>
                    <a:srgbClr val="4E3A2F"/>
                  </a:solidFill>
                </a:uFill>
                <a:latin typeface="Arial Black"/>
                <a:cs typeface="Arial Black"/>
              </a:rPr>
              <a:t>PHASE:</a:t>
            </a:r>
            <a:endParaRPr sz="2400" dirty="0">
              <a:latin typeface="Arial Black"/>
              <a:cs typeface="Arial Black"/>
            </a:endParaRPr>
          </a:p>
          <a:p>
            <a:pPr marL="517525" indent="-419734">
              <a:lnSpc>
                <a:spcPct val="100000"/>
              </a:lnSpc>
              <a:spcBef>
                <a:spcPts val="3375"/>
              </a:spcBef>
              <a:buAutoNum type="arabicPeriod"/>
              <a:tabLst>
                <a:tab pos="517525" algn="l"/>
              </a:tabLst>
            </a:pPr>
            <a:r>
              <a:rPr sz="2000" dirty="0">
                <a:solidFill>
                  <a:srgbClr val="000099"/>
                </a:solidFill>
                <a:latin typeface="Arial Black"/>
                <a:cs typeface="Arial Black"/>
              </a:rPr>
              <a:t>SYNTHESIS</a:t>
            </a:r>
            <a:r>
              <a:rPr sz="2000" spc="-55" dirty="0">
                <a:solidFill>
                  <a:srgbClr val="000099"/>
                </a:solidFill>
                <a:latin typeface="Arial Black"/>
                <a:cs typeface="Arial Black"/>
              </a:rPr>
              <a:t> </a:t>
            </a:r>
            <a:r>
              <a:rPr sz="2000" dirty="0">
                <a:solidFill>
                  <a:srgbClr val="000099"/>
                </a:solidFill>
                <a:latin typeface="Arial Black"/>
                <a:cs typeface="Arial Black"/>
              </a:rPr>
              <a:t>OF</a:t>
            </a:r>
            <a:r>
              <a:rPr sz="2000" spc="-85" dirty="0">
                <a:solidFill>
                  <a:srgbClr val="000099"/>
                </a:solidFill>
                <a:latin typeface="Arial Black"/>
                <a:cs typeface="Arial Black"/>
              </a:rPr>
              <a:t> </a:t>
            </a:r>
            <a:r>
              <a:rPr sz="2000" dirty="0">
                <a:solidFill>
                  <a:srgbClr val="000099"/>
                </a:solidFill>
                <a:latin typeface="Arial Black"/>
                <a:cs typeface="Arial Black"/>
              </a:rPr>
              <a:t>ENZYMES</a:t>
            </a:r>
            <a:r>
              <a:rPr sz="2000" spc="-55" dirty="0">
                <a:solidFill>
                  <a:srgbClr val="000099"/>
                </a:solidFill>
                <a:latin typeface="Arial Black"/>
                <a:cs typeface="Arial Black"/>
              </a:rPr>
              <a:t> </a:t>
            </a:r>
            <a:r>
              <a:rPr sz="2000" dirty="0">
                <a:solidFill>
                  <a:srgbClr val="000099"/>
                </a:solidFill>
                <a:latin typeface="Arial Black"/>
                <a:cs typeface="Arial Black"/>
              </a:rPr>
              <a:t>REQUIRED</a:t>
            </a:r>
            <a:r>
              <a:rPr sz="2000" spc="-85" dirty="0">
                <a:solidFill>
                  <a:srgbClr val="000099"/>
                </a:solidFill>
                <a:latin typeface="Arial Black"/>
                <a:cs typeface="Arial Black"/>
              </a:rPr>
              <a:t> </a:t>
            </a:r>
            <a:r>
              <a:rPr sz="2000" dirty="0">
                <a:solidFill>
                  <a:srgbClr val="000099"/>
                </a:solidFill>
                <a:latin typeface="Arial Black"/>
                <a:cs typeface="Arial Black"/>
              </a:rPr>
              <a:t>FOR</a:t>
            </a:r>
            <a:r>
              <a:rPr sz="2000" spc="-90" dirty="0">
                <a:solidFill>
                  <a:srgbClr val="000099"/>
                </a:solidFill>
                <a:latin typeface="Arial Black"/>
                <a:cs typeface="Arial Black"/>
              </a:rPr>
              <a:t> </a:t>
            </a:r>
            <a:r>
              <a:rPr sz="2000" spc="-25" dirty="0">
                <a:solidFill>
                  <a:srgbClr val="000099"/>
                </a:solidFill>
                <a:latin typeface="Arial Black"/>
                <a:cs typeface="Arial Black"/>
              </a:rPr>
              <a:t>DNA</a:t>
            </a:r>
            <a:endParaRPr sz="2000" dirty="0">
              <a:latin typeface="Arial Black"/>
              <a:cs typeface="Arial Black"/>
            </a:endParaRPr>
          </a:p>
          <a:p>
            <a:pPr marL="533400">
              <a:lnSpc>
                <a:spcPct val="100000"/>
              </a:lnSpc>
            </a:pPr>
            <a:r>
              <a:rPr sz="2000" spc="-10" dirty="0">
                <a:solidFill>
                  <a:srgbClr val="000099"/>
                </a:solidFill>
                <a:latin typeface="Arial Black"/>
                <a:cs typeface="Arial Black"/>
              </a:rPr>
              <a:t>REPLICATION</a:t>
            </a:r>
            <a:endParaRPr sz="2000" dirty="0">
              <a:latin typeface="Arial Black"/>
              <a:cs typeface="Arial Black"/>
            </a:endParaRPr>
          </a:p>
          <a:p>
            <a:pPr marL="469265" indent="-454025">
              <a:lnSpc>
                <a:spcPct val="100000"/>
              </a:lnSpc>
              <a:spcBef>
                <a:spcPts val="484"/>
              </a:spcBef>
              <a:buAutoNum type="arabicPeriod" startAt="2"/>
              <a:tabLst>
                <a:tab pos="469265" algn="l"/>
              </a:tabLst>
            </a:pPr>
            <a:r>
              <a:rPr sz="2000" dirty="0">
                <a:solidFill>
                  <a:srgbClr val="990000"/>
                </a:solidFill>
                <a:latin typeface="Arial Black"/>
                <a:cs typeface="Arial Black"/>
              </a:rPr>
              <a:t>SYNTHESIS</a:t>
            </a:r>
            <a:r>
              <a:rPr sz="2000" spc="35" dirty="0">
                <a:solidFill>
                  <a:srgbClr val="990000"/>
                </a:solidFill>
                <a:latin typeface="Arial Black"/>
                <a:cs typeface="Arial Black"/>
              </a:rPr>
              <a:t> </a:t>
            </a:r>
            <a:r>
              <a:rPr sz="2000" dirty="0">
                <a:solidFill>
                  <a:srgbClr val="990000"/>
                </a:solidFill>
                <a:latin typeface="Arial Black"/>
                <a:cs typeface="Arial Black"/>
              </a:rPr>
              <a:t>OF</a:t>
            </a:r>
            <a:r>
              <a:rPr sz="2000" spc="25" dirty="0">
                <a:solidFill>
                  <a:srgbClr val="990000"/>
                </a:solidFill>
                <a:latin typeface="Arial Black"/>
                <a:cs typeface="Arial Black"/>
              </a:rPr>
              <a:t> </a:t>
            </a:r>
            <a:r>
              <a:rPr sz="2000" dirty="0">
                <a:solidFill>
                  <a:srgbClr val="990000"/>
                </a:solidFill>
                <a:latin typeface="Arial Black"/>
                <a:cs typeface="Arial Black"/>
              </a:rPr>
              <a:t>RNA</a:t>
            </a:r>
            <a:r>
              <a:rPr sz="2000" spc="45" dirty="0">
                <a:solidFill>
                  <a:srgbClr val="990000"/>
                </a:solidFill>
                <a:latin typeface="Arial Black"/>
                <a:cs typeface="Arial Black"/>
              </a:rPr>
              <a:t> </a:t>
            </a:r>
            <a:r>
              <a:rPr sz="2000" dirty="0">
                <a:solidFill>
                  <a:srgbClr val="990000"/>
                </a:solidFill>
                <a:latin typeface="Arial Black"/>
                <a:cs typeface="Arial Black"/>
              </a:rPr>
              <a:t>NEEDED</a:t>
            </a:r>
            <a:r>
              <a:rPr sz="2000" spc="45" dirty="0">
                <a:solidFill>
                  <a:srgbClr val="990000"/>
                </a:solidFill>
                <a:latin typeface="Arial Black"/>
                <a:cs typeface="Arial Black"/>
              </a:rPr>
              <a:t> </a:t>
            </a:r>
            <a:r>
              <a:rPr sz="2000" dirty="0">
                <a:solidFill>
                  <a:srgbClr val="990000"/>
                </a:solidFill>
                <a:latin typeface="Arial Black"/>
                <a:cs typeface="Arial Black"/>
              </a:rPr>
              <a:t>FOR</a:t>
            </a:r>
            <a:r>
              <a:rPr sz="2000" spc="40" dirty="0">
                <a:solidFill>
                  <a:srgbClr val="990000"/>
                </a:solidFill>
                <a:latin typeface="Arial Black"/>
                <a:cs typeface="Arial Black"/>
              </a:rPr>
              <a:t> </a:t>
            </a:r>
            <a:r>
              <a:rPr sz="2000" dirty="0">
                <a:solidFill>
                  <a:srgbClr val="990000"/>
                </a:solidFill>
                <a:latin typeface="Arial Black"/>
                <a:cs typeface="Arial Black"/>
              </a:rPr>
              <a:t>TRANSCRIPTION</a:t>
            </a:r>
            <a:r>
              <a:rPr sz="2000" spc="35" dirty="0">
                <a:solidFill>
                  <a:srgbClr val="990000"/>
                </a:solidFill>
                <a:latin typeface="Arial Black"/>
                <a:cs typeface="Arial Black"/>
              </a:rPr>
              <a:t> </a:t>
            </a:r>
            <a:r>
              <a:rPr sz="2000" spc="-25" dirty="0">
                <a:solidFill>
                  <a:srgbClr val="990000"/>
                </a:solidFill>
                <a:latin typeface="Arial Black"/>
                <a:cs typeface="Arial Black"/>
              </a:rPr>
              <a:t>AND</a:t>
            </a:r>
            <a:endParaRPr sz="2000" dirty="0">
              <a:latin typeface="Arial Black"/>
              <a:cs typeface="Arial Black"/>
            </a:endParaRPr>
          </a:p>
          <a:p>
            <a:pPr marL="533400">
              <a:lnSpc>
                <a:spcPct val="100000"/>
              </a:lnSpc>
            </a:pPr>
            <a:r>
              <a:rPr sz="2000" spc="-10" dirty="0">
                <a:solidFill>
                  <a:srgbClr val="990000"/>
                </a:solidFill>
                <a:latin typeface="Arial Black"/>
                <a:cs typeface="Arial Black"/>
              </a:rPr>
              <a:t>TRANSLATION</a:t>
            </a:r>
            <a:endParaRPr sz="2000" dirty="0">
              <a:latin typeface="Arial Black"/>
              <a:cs typeface="Arial Black"/>
            </a:endParaRPr>
          </a:p>
          <a:p>
            <a:pPr marL="515620" indent="-502920" algn="just">
              <a:lnSpc>
                <a:spcPct val="100000"/>
              </a:lnSpc>
              <a:spcBef>
                <a:spcPts val="480"/>
              </a:spcBef>
              <a:buAutoNum type="arabicPeriod" startAt="3"/>
              <a:tabLst>
                <a:tab pos="515620" algn="l"/>
              </a:tabLst>
            </a:pPr>
            <a:r>
              <a:rPr sz="2000" dirty="0">
                <a:solidFill>
                  <a:srgbClr val="000099"/>
                </a:solidFill>
                <a:latin typeface="Arial Black"/>
                <a:cs typeface="Arial Black"/>
              </a:rPr>
              <a:t>SYNTHESIS</a:t>
            </a:r>
            <a:r>
              <a:rPr sz="2000" spc="-45" dirty="0">
                <a:solidFill>
                  <a:srgbClr val="000099"/>
                </a:solidFill>
                <a:latin typeface="Arial Black"/>
                <a:cs typeface="Arial Black"/>
              </a:rPr>
              <a:t> </a:t>
            </a:r>
            <a:r>
              <a:rPr sz="2000" dirty="0">
                <a:solidFill>
                  <a:srgbClr val="000099"/>
                </a:solidFill>
                <a:latin typeface="Arial Black"/>
                <a:cs typeface="Arial Black"/>
              </a:rPr>
              <a:t>OF</a:t>
            </a:r>
            <a:r>
              <a:rPr sz="2000" spc="-70" dirty="0">
                <a:solidFill>
                  <a:srgbClr val="000099"/>
                </a:solidFill>
                <a:latin typeface="Arial Black"/>
                <a:cs typeface="Arial Black"/>
              </a:rPr>
              <a:t> </a:t>
            </a:r>
            <a:r>
              <a:rPr sz="2000" spc="-25" dirty="0">
                <a:solidFill>
                  <a:srgbClr val="000099"/>
                </a:solidFill>
                <a:latin typeface="Arial Black"/>
                <a:cs typeface="Arial Black"/>
              </a:rPr>
              <a:t>ATP</a:t>
            </a:r>
            <a:endParaRPr sz="2000" dirty="0">
              <a:latin typeface="Arial Black"/>
              <a:cs typeface="Arial Black"/>
            </a:endParaRPr>
          </a:p>
          <a:p>
            <a:pPr marL="481965" marR="5080" indent="-466725" algn="just">
              <a:lnSpc>
                <a:spcPct val="100000"/>
              </a:lnSpc>
              <a:spcBef>
                <a:spcPts val="480"/>
              </a:spcBef>
              <a:buAutoNum type="arabicPeriod" startAt="3"/>
              <a:tabLst>
                <a:tab pos="533400" algn="l"/>
              </a:tabLst>
            </a:pPr>
            <a:r>
              <a:rPr sz="2000" dirty="0">
                <a:solidFill>
                  <a:srgbClr val="990000"/>
                </a:solidFill>
                <a:latin typeface="Arial Black"/>
                <a:cs typeface="Arial Black"/>
              </a:rPr>
              <a:t>SYNTHESIS</a:t>
            </a:r>
            <a:r>
              <a:rPr sz="2000" spc="125" dirty="0">
                <a:solidFill>
                  <a:srgbClr val="990000"/>
                </a:solidFill>
                <a:latin typeface="Arial Black"/>
                <a:cs typeface="Arial Black"/>
              </a:rPr>
              <a:t>  </a:t>
            </a:r>
            <a:r>
              <a:rPr sz="2000" dirty="0">
                <a:solidFill>
                  <a:srgbClr val="990000"/>
                </a:solidFill>
                <a:latin typeface="Arial Black"/>
                <a:cs typeface="Arial Black"/>
              </a:rPr>
              <a:t>OF</a:t>
            </a:r>
            <a:r>
              <a:rPr sz="2000" spc="130" dirty="0">
                <a:solidFill>
                  <a:srgbClr val="990000"/>
                </a:solidFill>
                <a:latin typeface="Arial Black"/>
                <a:cs typeface="Arial Black"/>
              </a:rPr>
              <a:t>  </a:t>
            </a:r>
            <a:r>
              <a:rPr sz="2000" dirty="0">
                <a:solidFill>
                  <a:srgbClr val="990000"/>
                </a:solidFill>
                <a:latin typeface="Arial Black"/>
                <a:cs typeface="Arial Black"/>
              </a:rPr>
              <a:t>RAW</a:t>
            </a:r>
            <a:r>
              <a:rPr sz="2000" spc="130" dirty="0">
                <a:solidFill>
                  <a:srgbClr val="990000"/>
                </a:solidFill>
                <a:latin typeface="Arial Black"/>
                <a:cs typeface="Arial Black"/>
              </a:rPr>
              <a:t>  </a:t>
            </a:r>
            <a:r>
              <a:rPr sz="2000" dirty="0">
                <a:solidFill>
                  <a:srgbClr val="990000"/>
                </a:solidFill>
                <a:latin typeface="Arial Black"/>
                <a:cs typeface="Arial Black"/>
              </a:rPr>
              <a:t>MATERIALS</a:t>
            </a:r>
            <a:r>
              <a:rPr sz="2000" spc="125" dirty="0">
                <a:solidFill>
                  <a:srgbClr val="990000"/>
                </a:solidFill>
                <a:latin typeface="Arial Black"/>
                <a:cs typeface="Arial Black"/>
              </a:rPr>
              <a:t>  </a:t>
            </a:r>
            <a:r>
              <a:rPr sz="2000" dirty="0">
                <a:solidFill>
                  <a:srgbClr val="990000"/>
                </a:solidFill>
                <a:latin typeface="Arial Black"/>
                <a:cs typeface="Arial Black"/>
              </a:rPr>
              <a:t>(PENTOSE</a:t>
            </a:r>
            <a:r>
              <a:rPr sz="2000" spc="130" dirty="0">
                <a:solidFill>
                  <a:srgbClr val="990000"/>
                </a:solidFill>
                <a:latin typeface="Arial Black"/>
                <a:cs typeface="Arial Black"/>
              </a:rPr>
              <a:t>  </a:t>
            </a:r>
            <a:r>
              <a:rPr sz="2000" spc="-10" dirty="0">
                <a:solidFill>
                  <a:srgbClr val="990000"/>
                </a:solidFill>
                <a:latin typeface="Arial Black"/>
                <a:cs typeface="Arial Black"/>
              </a:rPr>
              <a:t>SUGAR, 	</a:t>
            </a:r>
            <a:r>
              <a:rPr sz="2000" dirty="0">
                <a:solidFill>
                  <a:srgbClr val="990000"/>
                </a:solidFill>
                <a:latin typeface="Arial Black"/>
                <a:cs typeface="Arial Black"/>
              </a:rPr>
              <a:t>PHOSPHORIC</a:t>
            </a:r>
            <a:r>
              <a:rPr sz="2000" spc="175" dirty="0">
                <a:solidFill>
                  <a:srgbClr val="990000"/>
                </a:solidFill>
                <a:latin typeface="Arial Black"/>
                <a:cs typeface="Arial Black"/>
              </a:rPr>
              <a:t>  </a:t>
            </a:r>
            <a:r>
              <a:rPr sz="2000" dirty="0">
                <a:solidFill>
                  <a:srgbClr val="990000"/>
                </a:solidFill>
                <a:latin typeface="Arial Black"/>
                <a:cs typeface="Arial Black"/>
              </a:rPr>
              <a:t>ACID</a:t>
            </a:r>
            <a:r>
              <a:rPr sz="2000" spc="170" dirty="0">
                <a:solidFill>
                  <a:srgbClr val="990000"/>
                </a:solidFill>
                <a:latin typeface="Arial Black"/>
                <a:cs typeface="Arial Black"/>
              </a:rPr>
              <a:t>  </a:t>
            </a:r>
            <a:r>
              <a:rPr sz="2000" dirty="0">
                <a:solidFill>
                  <a:srgbClr val="990000"/>
                </a:solidFill>
                <a:latin typeface="Arial Black"/>
                <a:cs typeface="Arial Black"/>
              </a:rPr>
              <a:t>AND</a:t>
            </a:r>
            <a:r>
              <a:rPr sz="2000" spc="180" dirty="0">
                <a:solidFill>
                  <a:srgbClr val="990000"/>
                </a:solidFill>
                <a:latin typeface="Arial Black"/>
                <a:cs typeface="Arial Black"/>
              </a:rPr>
              <a:t>  </a:t>
            </a:r>
            <a:r>
              <a:rPr sz="2000" dirty="0">
                <a:solidFill>
                  <a:srgbClr val="990000"/>
                </a:solidFill>
                <a:latin typeface="Arial Black"/>
                <a:cs typeface="Arial Black"/>
              </a:rPr>
              <a:t>NITROGENASES)</a:t>
            </a:r>
            <a:r>
              <a:rPr sz="2000" spc="175" dirty="0">
                <a:solidFill>
                  <a:srgbClr val="990000"/>
                </a:solidFill>
                <a:latin typeface="Arial Black"/>
                <a:cs typeface="Arial Black"/>
              </a:rPr>
              <a:t>  </a:t>
            </a:r>
            <a:r>
              <a:rPr sz="2000" dirty="0">
                <a:solidFill>
                  <a:srgbClr val="990000"/>
                </a:solidFill>
                <a:latin typeface="Arial Black"/>
                <a:cs typeface="Arial Black"/>
              </a:rPr>
              <a:t>FOR</a:t>
            </a:r>
            <a:r>
              <a:rPr sz="2000" spc="175" dirty="0">
                <a:solidFill>
                  <a:srgbClr val="990000"/>
                </a:solidFill>
                <a:latin typeface="Arial Black"/>
                <a:cs typeface="Arial Black"/>
              </a:rPr>
              <a:t>  </a:t>
            </a:r>
            <a:r>
              <a:rPr sz="2000" spc="-25" dirty="0">
                <a:solidFill>
                  <a:srgbClr val="990000"/>
                </a:solidFill>
                <a:latin typeface="Arial Black"/>
                <a:cs typeface="Arial Black"/>
              </a:rPr>
              <a:t>DNA 	</a:t>
            </a:r>
            <a:r>
              <a:rPr sz="2000" spc="-10" dirty="0">
                <a:solidFill>
                  <a:srgbClr val="990000"/>
                </a:solidFill>
                <a:latin typeface="Arial Black"/>
                <a:cs typeface="Arial Black"/>
              </a:rPr>
              <a:t>DUPLICATION</a:t>
            </a:r>
            <a:r>
              <a:rPr sz="2000" spc="-20" dirty="0">
                <a:solidFill>
                  <a:srgbClr val="990000"/>
                </a:solidFill>
                <a:latin typeface="Arial Black"/>
                <a:cs typeface="Arial Black"/>
              </a:rPr>
              <a:t> </a:t>
            </a:r>
            <a:r>
              <a:rPr sz="2000" dirty="0">
                <a:solidFill>
                  <a:srgbClr val="990000"/>
                </a:solidFill>
                <a:latin typeface="Arial Black"/>
                <a:cs typeface="Arial Black"/>
              </a:rPr>
              <a:t>IN</a:t>
            </a:r>
            <a:r>
              <a:rPr sz="2000" spc="-65" dirty="0">
                <a:solidFill>
                  <a:srgbClr val="990000"/>
                </a:solidFill>
                <a:latin typeface="Arial Black"/>
                <a:cs typeface="Arial Black"/>
              </a:rPr>
              <a:t> </a:t>
            </a:r>
            <a:r>
              <a:rPr sz="2000" dirty="0">
                <a:solidFill>
                  <a:srgbClr val="990000"/>
                </a:solidFill>
                <a:latin typeface="Arial Black"/>
                <a:cs typeface="Arial Black"/>
              </a:rPr>
              <a:t>S</a:t>
            </a:r>
            <a:r>
              <a:rPr sz="2000" spc="-60" dirty="0">
                <a:solidFill>
                  <a:srgbClr val="990000"/>
                </a:solidFill>
                <a:latin typeface="Arial Black"/>
                <a:cs typeface="Arial Black"/>
              </a:rPr>
              <a:t> </a:t>
            </a:r>
            <a:r>
              <a:rPr sz="2000" spc="-10" dirty="0">
                <a:solidFill>
                  <a:srgbClr val="990000"/>
                </a:solidFill>
                <a:latin typeface="Arial Black"/>
                <a:cs typeface="Arial Black"/>
              </a:rPr>
              <a:t>PHASE</a:t>
            </a:r>
            <a:endParaRPr sz="2000" dirty="0">
              <a:latin typeface="Arial Black"/>
              <a:cs typeface="Arial Black"/>
            </a:endParaRPr>
          </a:p>
          <a:p>
            <a:pPr marL="521334" indent="-506095" algn="just">
              <a:lnSpc>
                <a:spcPct val="100000"/>
              </a:lnSpc>
              <a:spcBef>
                <a:spcPts val="484"/>
              </a:spcBef>
              <a:buAutoNum type="arabicPeriod" startAt="3"/>
              <a:tabLst>
                <a:tab pos="521334" algn="l"/>
              </a:tabLst>
            </a:pPr>
            <a:r>
              <a:rPr sz="2000" dirty="0">
                <a:solidFill>
                  <a:srgbClr val="000099"/>
                </a:solidFill>
                <a:latin typeface="Arial Black"/>
                <a:cs typeface="Arial Black"/>
              </a:rPr>
              <a:t>SO</a:t>
            </a:r>
            <a:r>
              <a:rPr sz="2000" spc="260" dirty="0">
                <a:solidFill>
                  <a:srgbClr val="000099"/>
                </a:solidFill>
                <a:latin typeface="Arial Black"/>
                <a:cs typeface="Arial Black"/>
              </a:rPr>
              <a:t> </a:t>
            </a:r>
            <a:r>
              <a:rPr sz="2000" dirty="0">
                <a:solidFill>
                  <a:srgbClr val="000099"/>
                </a:solidFill>
                <a:latin typeface="Arial Black"/>
                <a:cs typeface="Arial Black"/>
              </a:rPr>
              <a:t>MANY</a:t>
            </a:r>
            <a:r>
              <a:rPr sz="2000" spc="254" dirty="0">
                <a:solidFill>
                  <a:srgbClr val="000099"/>
                </a:solidFill>
                <a:latin typeface="Arial Black"/>
                <a:cs typeface="Arial Black"/>
              </a:rPr>
              <a:t> </a:t>
            </a:r>
            <a:r>
              <a:rPr sz="2000" dirty="0">
                <a:solidFill>
                  <a:srgbClr val="000099"/>
                </a:solidFill>
                <a:latin typeface="Arial Black"/>
                <a:cs typeface="Arial Black"/>
              </a:rPr>
              <a:t>THINGS</a:t>
            </a:r>
            <a:r>
              <a:rPr sz="2000" spc="265" dirty="0">
                <a:solidFill>
                  <a:srgbClr val="000099"/>
                </a:solidFill>
                <a:latin typeface="Arial Black"/>
                <a:cs typeface="Arial Black"/>
              </a:rPr>
              <a:t> </a:t>
            </a:r>
            <a:r>
              <a:rPr sz="2000" dirty="0">
                <a:solidFill>
                  <a:srgbClr val="000099"/>
                </a:solidFill>
                <a:latin typeface="Arial Black"/>
                <a:cs typeface="Arial Black"/>
              </a:rPr>
              <a:t>ARE</a:t>
            </a:r>
            <a:r>
              <a:rPr sz="2000" spc="260" dirty="0">
                <a:solidFill>
                  <a:srgbClr val="000099"/>
                </a:solidFill>
                <a:latin typeface="Arial Black"/>
                <a:cs typeface="Arial Black"/>
              </a:rPr>
              <a:t> </a:t>
            </a:r>
            <a:r>
              <a:rPr sz="2000" dirty="0">
                <a:solidFill>
                  <a:srgbClr val="000099"/>
                </a:solidFill>
                <a:latin typeface="Arial Black"/>
                <a:cs typeface="Arial Black"/>
              </a:rPr>
              <a:t>SYNTHESIZED</a:t>
            </a:r>
            <a:r>
              <a:rPr sz="2000" spc="305" dirty="0">
                <a:solidFill>
                  <a:srgbClr val="000099"/>
                </a:solidFill>
                <a:latin typeface="Arial Black"/>
                <a:cs typeface="Arial Black"/>
              </a:rPr>
              <a:t> </a:t>
            </a:r>
            <a:r>
              <a:rPr sz="2000" dirty="0">
                <a:solidFill>
                  <a:srgbClr val="000099"/>
                </a:solidFill>
                <a:latin typeface="Arial Black"/>
                <a:cs typeface="Arial Black"/>
              </a:rPr>
              <a:t>IN</a:t>
            </a:r>
            <a:r>
              <a:rPr sz="2000" spc="260" dirty="0">
                <a:solidFill>
                  <a:srgbClr val="000099"/>
                </a:solidFill>
                <a:latin typeface="Arial Black"/>
                <a:cs typeface="Arial Black"/>
              </a:rPr>
              <a:t> </a:t>
            </a:r>
            <a:r>
              <a:rPr sz="2000" dirty="0">
                <a:solidFill>
                  <a:srgbClr val="000099"/>
                </a:solidFill>
                <a:latin typeface="Arial Black"/>
                <a:cs typeface="Arial Black"/>
              </a:rPr>
              <a:t>THIS</a:t>
            </a:r>
            <a:r>
              <a:rPr sz="2000" spc="265" dirty="0">
                <a:solidFill>
                  <a:srgbClr val="000099"/>
                </a:solidFill>
                <a:latin typeface="Arial Black"/>
                <a:cs typeface="Arial Black"/>
              </a:rPr>
              <a:t> </a:t>
            </a:r>
            <a:r>
              <a:rPr sz="2000" spc="-10" dirty="0">
                <a:solidFill>
                  <a:srgbClr val="000099"/>
                </a:solidFill>
                <a:latin typeface="Arial Black"/>
                <a:cs typeface="Arial Black"/>
              </a:rPr>
              <a:t>PHASE,</a:t>
            </a:r>
            <a:endParaRPr sz="2000" dirty="0">
              <a:latin typeface="Arial Black"/>
              <a:cs typeface="Arial Black"/>
            </a:endParaRPr>
          </a:p>
          <a:p>
            <a:pPr marL="533400" algn="just">
              <a:lnSpc>
                <a:spcPct val="100000"/>
              </a:lnSpc>
            </a:pPr>
            <a:r>
              <a:rPr sz="2000" dirty="0">
                <a:solidFill>
                  <a:srgbClr val="000099"/>
                </a:solidFill>
                <a:latin typeface="Arial Black"/>
                <a:cs typeface="Arial Black"/>
              </a:rPr>
              <a:t>THEREFORE,</a:t>
            </a:r>
            <a:r>
              <a:rPr sz="2000" spc="-35" dirty="0">
                <a:solidFill>
                  <a:srgbClr val="000099"/>
                </a:solidFill>
                <a:latin typeface="Arial Black"/>
                <a:cs typeface="Arial Black"/>
              </a:rPr>
              <a:t> </a:t>
            </a:r>
            <a:r>
              <a:rPr sz="2000" dirty="0">
                <a:solidFill>
                  <a:srgbClr val="000099"/>
                </a:solidFill>
                <a:latin typeface="Arial Black"/>
                <a:cs typeface="Arial Black"/>
              </a:rPr>
              <a:t>THE</a:t>
            </a:r>
            <a:r>
              <a:rPr sz="2000" spc="-40" dirty="0">
                <a:solidFill>
                  <a:srgbClr val="000099"/>
                </a:solidFill>
                <a:latin typeface="Arial Black"/>
                <a:cs typeface="Arial Black"/>
              </a:rPr>
              <a:t> </a:t>
            </a:r>
            <a:r>
              <a:rPr sz="2000" dirty="0">
                <a:solidFill>
                  <a:srgbClr val="000099"/>
                </a:solidFill>
                <a:latin typeface="Arial Black"/>
                <a:cs typeface="Arial Black"/>
              </a:rPr>
              <a:t>SIZE</a:t>
            </a:r>
            <a:r>
              <a:rPr sz="2000" spc="-35" dirty="0">
                <a:solidFill>
                  <a:srgbClr val="000099"/>
                </a:solidFill>
                <a:latin typeface="Arial Black"/>
                <a:cs typeface="Arial Black"/>
              </a:rPr>
              <a:t> </a:t>
            </a:r>
            <a:r>
              <a:rPr sz="2000" dirty="0">
                <a:solidFill>
                  <a:srgbClr val="000099"/>
                </a:solidFill>
                <a:latin typeface="Arial Black"/>
                <a:cs typeface="Arial Black"/>
              </a:rPr>
              <a:t>OF</a:t>
            </a:r>
            <a:r>
              <a:rPr sz="2000" spc="-40" dirty="0">
                <a:solidFill>
                  <a:srgbClr val="000099"/>
                </a:solidFill>
                <a:latin typeface="Arial Black"/>
                <a:cs typeface="Arial Black"/>
              </a:rPr>
              <a:t> </a:t>
            </a:r>
            <a:r>
              <a:rPr sz="2000" dirty="0">
                <a:solidFill>
                  <a:srgbClr val="000099"/>
                </a:solidFill>
                <a:latin typeface="Arial Black"/>
                <a:cs typeface="Arial Black"/>
              </a:rPr>
              <a:t>THE</a:t>
            </a:r>
            <a:r>
              <a:rPr sz="2000" spc="-65" dirty="0">
                <a:solidFill>
                  <a:srgbClr val="000099"/>
                </a:solidFill>
                <a:latin typeface="Arial Black"/>
                <a:cs typeface="Arial Black"/>
              </a:rPr>
              <a:t> </a:t>
            </a:r>
            <a:r>
              <a:rPr sz="2000" dirty="0">
                <a:solidFill>
                  <a:srgbClr val="000099"/>
                </a:solidFill>
                <a:latin typeface="Arial Black"/>
                <a:cs typeface="Arial Black"/>
              </a:rPr>
              <a:t>CELL</a:t>
            </a:r>
            <a:r>
              <a:rPr sz="2000" spc="-25" dirty="0">
                <a:solidFill>
                  <a:srgbClr val="000099"/>
                </a:solidFill>
                <a:latin typeface="Arial Black"/>
                <a:cs typeface="Arial Black"/>
              </a:rPr>
              <a:t> </a:t>
            </a:r>
            <a:r>
              <a:rPr sz="2000" spc="-10" dirty="0">
                <a:solidFill>
                  <a:srgbClr val="000099"/>
                </a:solidFill>
                <a:latin typeface="Arial Black"/>
                <a:cs typeface="Arial Black"/>
              </a:rPr>
              <a:t>INCREASES</a:t>
            </a:r>
            <a:endParaRPr sz="2000" dirty="0">
              <a:latin typeface="Arial Black"/>
              <a:cs typeface="Arial Black"/>
            </a:endParaRPr>
          </a:p>
          <a:p>
            <a:pPr>
              <a:lnSpc>
                <a:spcPct val="100000"/>
              </a:lnSpc>
              <a:spcBef>
                <a:spcPts val="540"/>
              </a:spcBef>
            </a:pPr>
            <a:endParaRPr sz="2000" dirty="0">
              <a:latin typeface="Arial Black"/>
              <a:cs typeface="Arial Black"/>
            </a:endParaRPr>
          </a:p>
          <a:p>
            <a:pPr marR="198120" algn="ctr">
              <a:lnSpc>
                <a:spcPct val="100000"/>
              </a:lnSpc>
              <a:spcBef>
                <a:spcPts val="5"/>
              </a:spcBef>
            </a:pPr>
            <a:r>
              <a:rPr sz="2000" dirty="0">
                <a:latin typeface="Arial Black"/>
                <a:cs typeface="Arial Black"/>
              </a:rPr>
              <a:t>NOW</a:t>
            </a:r>
            <a:r>
              <a:rPr sz="2000" spc="-60" dirty="0">
                <a:latin typeface="Arial Black"/>
                <a:cs typeface="Arial Black"/>
              </a:rPr>
              <a:t> </a:t>
            </a:r>
            <a:r>
              <a:rPr sz="2000" dirty="0">
                <a:latin typeface="Arial Black"/>
                <a:cs typeface="Arial Black"/>
              </a:rPr>
              <a:t>THE</a:t>
            </a:r>
            <a:r>
              <a:rPr sz="2000" spc="-45" dirty="0">
                <a:latin typeface="Arial Black"/>
                <a:cs typeface="Arial Black"/>
              </a:rPr>
              <a:t> </a:t>
            </a:r>
            <a:r>
              <a:rPr sz="2000" dirty="0">
                <a:latin typeface="Arial Black"/>
                <a:cs typeface="Arial Black"/>
              </a:rPr>
              <a:t>CELL</a:t>
            </a:r>
            <a:r>
              <a:rPr sz="2000" spc="-50" dirty="0">
                <a:latin typeface="Arial Black"/>
                <a:cs typeface="Arial Black"/>
              </a:rPr>
              <a:t> </a:t>
            </a:r>
            <a:r>
              <a:rPr sz="2000" dirty="0">
                <a:latin typeface="Arial Black"/>
                <a:cs typeface="Arial Black"/>
              </a:rPr>
              <a:t>IS</a:t>
            </a:r>
            <a:r>
              <a:rPr sz="2000" spc="-55" dirty="0">
                <a:latin typeface="Arial Black"/>
                <a:cs typeface="Arial Black"/>
              </a:rPr>
              <a:t> </a:t>
            </a:r>
            <a:r>
              <a:rPr sz="2000" dirty="0">
                <a:latin typeface="Arial Black"/>
                <a:cs typeface="Arial Black"/>
              </a:rPr>
              <a:t>READY</a:t>
            </a:r>
            <a:r>
              <a:rPr sz="2000" spc="-85" dirty="0">
                <a:latin typeface="Arial Black"/>
                <a:cs typeface="Arial Black"/>
              </a:rPr>
              <a:t> </a:t>
            </a:r>
            <a:r>
              <a:rPr sz="2000" dirty="0">
                <a:latin typeface="Arial Black"/>
                <a:cs typeface="Arial Black"/>
              </a:rPr>
              <a:t>TO</a:t>
            </a:r>
            <a:r>
              <a:rPr sz="2000" spc="-45" dirty="0">
                <a:latin typeface="Arial Black"/>
                <a:cs typeface="Arial Black"/>
              </a:rPr>
              <a:t> </a:t>
            </a:r>
            <a:r>
              <a:rPr sz="2000" dirty="0">
                <a:latin typeface="Arial Black"/>
                <a:cs typeface="Arial Black"/>
              </a:rPr>
              <a:t>ENTER</a:t>
            </a:r>
            <a:r>
              <a:rPr sz="2000" spc="-25" dirty="0">
                <a:latin typeface="Arial Black"/>
                <a:cs typeface="Arial Black"/>
              </a:rPr>
              <a:t> </a:t>
            </a:r>
            <a:r>
              <a:rPr sz="2000" dirty="0">
                <a:latin typeface="Arial Black"/>
                <a:cs typeface="Arial Black"/>
              </a:rPr>
              <a:t>THE</a:t>
            </a:r>
            <a:r>
              <a:rPr sz="2000" spc="-65" dirty="0">
                <a:latin typeface="Arial Black"/>
                <a:cs typeface="Arial Black"/>
              </a:rPr>
              <a:t> </a:t>
            </a:r>
            <a:r>
              <a:rPr sz="2000" dirty="0">
                <a:latin typeface="Arial Black"/>
                <a:cs typeface="Arial Black"/>
              </a:rPr>
              <a:t>NEXT</a:t>
            </a:r>
            <a:r>
              <a:rPr sz="2000" spc="-45" dirty="0">
                <a:latin typeface="Arial Black"/>
                <a:cs typeface="Arial Black"/>
              </a:rPr>
              <a:t> </a:t>
            </a:r>
            <a:r>
              <a:rPr sz="2000" dirty="0">
                <a:latin typeface="Arial Black"/>
                <a:cs typeface="Arial Black"/>
              </a:rPr>
              <a:t>S</a:t>
            </a:r>
            <a:r>
              <a:rPr sz="2000" spc="-55" dirty="0">
                <a:latin typeface="Arial Black"/>
                <a:cs typeface="Arial Black"/>
              </a:rPr>
              <a:t> </a:t>
            </a:r>
            <a:r>
              <a:rPr sz="2000" spc="-10" dirty="0">
                <a:latin typeface="Arial Black"/>
                <a:cs typeface="Arial Black"/>
              </a:rPr>
              <a:t>PHASE.</a:t>
            </a:r>
            <a:endParaRPr sz="2000" dirty="0">
              <a:latin typeface="Arial Black"/>
              <a:cs typeface="Arial Black"/>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dirty="0"/>
              <a:t>CELL</a:t>
            </a:r>
            <a:r>
              <a:rPr spc="-5" dirty="0"/>
              <a:t> </a:t>
            </a:r>
            <a:r>
              <a:rPr spc="-35" dirty="0"/>
              <a:t>CYCLE</a:t>
            </a:r>
          </a:p>
        </p:txBody>
      </p:sp>
      <p:sp>
        <p:nvSpPr>
          <p:cNvPr id="4" name="object 4"/>
          <p:cNvSpPr txBox="1"/>
          <p:nvPr/>
        </p:nvSpPr>
        <p:spPr>
          <a:xfrm>
            <a:off x="546303" y="1229995"/>
            <a:ext cx="6890384" cy="3654847"/>
          </a:xfrm>
          <a:prstGeom prst="rect">
            <a:avLst/>
          </a:prstGeom>
        </p:spPr>
        <p:txBody>
          <a:bodyPr vert="horz" wrap="square" lIns="0" tIns="12700" rIns="0" bIns="0" rtlCol="0">
            <a:spAutoFit/>
          </a:bodyPr>
          <a:lstStyle/>
          <a:p>
            <a:pPr marL="1174115">
              <a:lnSpc>
                <a:spcPct val="100000"/>
              </a:lnSpc>
              <a:spcBef>
                <a:spcPts val="100"/>
              </a:spcBef>
            </a:pPr>
            <a:r>
              <a:rPr sz="2800" u="sng" dirty="0">
                <a:solidFill>
                  <a:srgbClr val="4E3A2F"/>
                </a:solidFill>
                <a:uFill>
                  <a:solidFill>
                    <a:srgbClr val="4E3A2F"/>
                  </a:solidFill>
                </a:uFill>
                <a:latin typeface="Arial Black"/>
                <a:cs typeface="Arial Black"/>
              </a:rPr>
              <a:t>EVENTS</a:t>
            </a:r>
            <a:r>
              <a:rPr sz="2800" u="sng" spc="-50" dirty="0">
                <a:solidFill>
                  <a:srgbClr val="4E3A2F"/>
                </a:solidFill>
                <a:uFill>
                  <a:solidFill>
                    <a:srgbClr val="4E3A2F"/>
                  </a:solidFill>
                </a:uFill>
                <a:latin typeface="Arial Black"/>
                <a:cs typeface="Arial Black"/>
              </a:rPr>
              <a:t> </a:t>
            </a:r>
            <a:r>
              <a:rPr sz="2800" u="sng" dirty="0">
                <a:solidFill>
                  <a:srgbClr val="4E3A2F"/>
                </a:solidFill>
                <a:uFill>
                  <a:solidFill>
                    <a:srgbClr val="4E3A2F"/>
                  </a:solidFill>
                </a:uFill>
                <a:latin typeface="Arial Black"/>
                <a:cs typeface="Arial Black"/>
              </a:rPr>
              <a:t>OCCURRING</a:t>
            </a:r>
            <a:r>
              <a:rPr sz="2800" u="sng" spc="-80" dirty="0">
                <a:solidFill>
                  <a:srgbClr val="4E3A2F"/>
                </a:solidFill>
                <a:uFill>
                  <a:solidFill>
                    <a:srgbClr val="4E3A2F"/>
                  </a:solidFill>
                </a:uFill>
                <a:latin typeface="Arial Black"/>
                <a:cs typeface="Arial Black"/>
              </a:rPr>
              <a:t> </a:t>
            </a:r>
            <a:r>
              <a:rPr sz="2800" u="sng" dirty="0">
                <a:solidFill>
                  <a:srgbClr val="4E3A2F"/>
                </a:solidFill>
                <a:uFill>
                  <a:solidFill>
                    <a:srgbClr val="4E3A2F"/>
                  </a:solidFill>
                </a:uFill>
                <a:latin typeface="Arial Black"/>
                <a:cs typeface="Arial Black"/>
              </a:rPr>
              <a:t>IN</a:t>
            </a:r>
            <a:r>
              <a:rPr sz="2800" u="sng" spc="-70" dirty="0">
                <a:solidFill>
                  <a:srgbClr val="4E3A2F"/>
                </a:solidFill>
                <a:uFill>
                  <a:solidFill>
                    <a:srgbClr val="4E3A2F"/>
                  </a:solidFill>
                </a:uFill>
                <a:latin typeface="Arial Black"/>
                <a:cs typeface="Arial Black"/>
              </a:rPr>
              <a:t> </a:t>
            </a:r>
            <a:r>
              <a:rPr sz="2800" u="sng" dirty="0">
                <a:solidFill>
                  <a:srgbClr val="4E3A2F"/>
                </a:solidFill>
                <a:uFill>
                  <a:solidFill>
                    <a:srgbClr val="4E3A2F"/>
                  </a:solidFill>
                </a:uFill>
                <a:latin typeface="Arial Black"/>
                <a:cs typeface="Arial Black"/>
              </a:rPr>
              <a:t>S</a:t>
            </a:r>
            <a:r>
              <a:rPr sz="2800" u="sng" spc="-80" dirty="0">
                <a:solidFill>
                  <a:srgbClr val="4E3A2F"/>
                </a:solidFill>
                <a:uFill>
                  <a:solidFill>
                    <a:srgbClr val="4E3A2F"/>
                  </a:solidFill>
                </a:uFill>
                <a:latin typeface="Arial Black"/>
                <a:cs typeface="Arial Black"/>
              </a:rPr>
              <a:t> </a:t>
            </a:r>
            <a:r>
              <a:rPr sz="2800" u="sng" spc="-10" dirty="0">
                <a:solidFill>
                  <a:srgbClr val="4E3A2F"/>
                </a:solidFill>
                <a:uFill>
                  <a:solidFill>
                    <a:srgbClr val="4E3A2F"/>
                  </a:solidFill>
                </a:uFill>
                <a:latin typeface="Arial Black"/>
                <a:cs typeface="Arial Black"/>
              </a:rPr>
              <a:t>PHASE:</a:t>
            </a:r>
            <a:endParaRPr sz="2800" dirty="0">
              <a:latin typeface="Arial Black"/>
              <a:cs typeface="Arial Black"/>
            </a:endParaRPr>
          </a:p>
          <a:p>
            <a:pPr marL="432434" indent="-419734">
              <a:lnSpc>
                <a:spcPct val="100000"/>
              </a:lnSpc>
              <a:spcBef>
                <a:spcPts val="3375"/>
              </a:spcBef>
              <a:buAutoNum type="arabicPeriod"/>
              <a:tabLst>
                <a:tab pos="432434" algn="l"/>
                <a:tab pos="1454785" algn="l"/>
              </a:tabLst>
            </a:pPr>
            <a:r>
              <a:rPr sz="2400" spc="-25" dirty="0">
                <a:solidFill>
                  <a:srgbClr val="000099"/>
                </a:solidFill>
                <a:latin typeface="Arial Black"/>
                <a:cs typeface="Arial Black"/>
              </a:rPr>
              <a:t>DNA</a:t>
            </a:r>
            <a:r>
              <a:rPr lang="en-US" sz="2400" spc="-25" dirty="0">
                <a:solidFill>
                  <a:srgbClr val="000099"/>
                </a:solidFill>
                <a:latin typeface="Arial Black"/>
                <a:cs typeface="Arial Black"/>
              </a:rPr>
              <a:t> </a:t>
            </a:r>
            <a:r>
              <a:rPr sz="2400" spc="-10" dirty="0">
                <a:solidFill>
                  <a:srgbClr val="000099"/>
                </a:solidFill>
                <a:latin typeface="Arial Black"/>
                <a:cs typeface="Arial Black"/>
              </a:rPr>
              <a:t>REPLICATION</a:t>
            </a:r>
            <a:endParaRPr sz="2400" dirty="0">
              <a:latin typeface="Arial Black"/>
              <a:cs typeface="Arial Black"/>
            </a:endParaRPr>
          </a:p>
          <a:p>
            <a:pPr>
              <a:lnSpc>
                <a:spcPct val="100000"/>
              </a:lnSpc>
              <a:spcBef>
                <a:spcPts val="545"/>
              </a:spcBef>
              <a:buAutoNum type="arabicPeriod"/>
            </a:pPr>
            <a:endParaRPr sz="2400" dirty="0">
              <a:latin typeface="Arial Black"/>
              <a:cs typeface="Arial Black"/>
            </a:endParaRPr>
          </a:p>
          <a:p>
            <a:pPr marL="433070" indent="-420370">
              <a:lnSpc>
                <a:spcPct val="100000"/>
              </a:lnSpc>
              <a:buAutoNum type="arabicPeriod"/>
              <a:tabLst>
                <a:tab pos="433070" algn="l"/>
              </a:tabLst>
            </a:pPr>
            <a:r>
              <a:rPr sz="2400" dirty="0">
                <a:solidFill>
                  <a:srgbClr val="990000"/>
                </a:solidFill>
                <a:latin typeface="Arial Black"/>
                <a:cs typeface="Arial Black"/>
              </a:rPr>
              <a:t>CENTRIOLE</a:t>
            </a:r>
            <a:r>
              <a:rPr sz="2400" spc="-50" dirty="0">
                <a:solidFill>
                  <a:srgbClr val="990000"/>
                </a:solidFill>
                <a:latin typeface="Arial Black"/>
                <a:cs typeface="Arial Black"/>
              </a:rPr>
              <a:t> </a:t>
            </a:r>
            <a:r>
              <a:rPr sz="2400" dirty="0">
                <a:solidFill>
                  <a:srgbClr val="990000"/>
                </a:solidFill>
                <a:latin typeface="Arial Black"/>
                <a:cs typeface="Arial Black"/>
              </a:rPr>
              <a:t>DIVIDES</a:t>
            </a:r>
            <a:r>
              <a:rPr sz="2400" spc="-80" dirty="0">
                <a:solidFill>
                  <a:srgbClr val="990000"/>
                </a:solidFill>
                <a:latin typeface="Arial Black"/>
                <a:cs typeface="Arial Black"/>
              </a:rPr>
              <a:t> </a:t>
            </a:r>
            <a:r>
              <a:rPr sz="2400" spc="-20" dirty="0">
                <a:solidFill>
                  <a:srgbClr val="990000"/>
                </a:solidFill>
                <a:latin typeface="Arial Black"/>
                <a:cs typeface="Arial Black"/>
              </a:rPr>
              <a:t>(ONLY</a:t>
            </a:r>
            <a:r>
              <a:rPr sz="2400" spc="-80" dirty="0">
                <a:solidFill>
                  <a:srgbClr val="990000"/>
                </a:solidFill>
                <a:latin typeface="Arial Black"/>
                <a:cs typeface="Arial Black"/>
              </a:rPr>
              <a:t> </a:t>
            </a:r>
            <a:r>
              <a:rPr sz="2400" dirty="0">
                <a:solidFill>
                  <a:srgbClr val="990000"/>
                </a:solidFill>
                <a:latin typeface="Arial Black"/>
                <a:cs typeface="Arial Black"/>
              </a:rPr>
              <a:t>IN</a:t>
            </a:r>
            <a:r>
              <a:rPr sz="2400" spc="-90" dirty="0">
                <a:solidFill>
                  <a:srgbClr val="990000"/>
                </a:solidFill>
                <a:latin typeface="Arial Black"/>
                <a:cs typeface="Arial Black"/>
              </a:rPr>
              <a:t> </a:t>
            </a:r>
            <a:r>
              <a:rPr sz="2400" spc="-10" dirty="0">
                <a:solidFill>
                  <a:srgbClr val="990000"/>
                </a:solidFill>
                <a:latin typeface="Arial Black"/>
                <a:cs typeface="Arial Black"/>
              </a:rPr>
              <a:t>ANIMALS)</a:t>
            </a:r>
            <a:endParaRPr sz="2400" dirty="0">
              <a:latin typeface="Arial Black"/>
              <a:cs typeface="Arial Black"/>
            </a:endParaRPr>
          </a:p>
          <a:p>
            <a:pPr>
              <a:lnSpc>
                <a:spcPct val="100000"/>
              </a:lnSpc>
              <a:spcBef>
                <a:spcPts val="540"/>
              </a:spcBef>
              <a:buAutoNum type="arabicPeriod"/>
            </a:pPr>
            <a:endParaRPr sz="2400" dirty="0">
              <a:latin typeface="Arial Black"/>
              <a:cs typeface="Arial Black"/>
            </a:endParaRPr>
          </a:p>
          <a:p>
            <a:pPr marL="518159" indent="-505459">
              <a:lnSpc>
                <a:spcPct val="100000"/>
              </a:lnSpc>
              <a:buAutoNum type="arabicPeriod"/>
              <a:tabLst>
                <a:tab pos="518159" algn="l"/>
              </a:tabLst>
            </a:pPr>
            <a:r>
              <a:rPr sz="2400" dirty="0">
                <a:solidFill>
                  <a:srgbClr val="000099"/>
                </a:solidFill>
                <a:latin typeface="Arial Black"/>
                <a:cs typeface="Arial Black"/>
              </a:rPr>
              <a:t>SYNTHESIS</a:t>
            </a:r>
            <a:r>
              <a:rPr sz="2400" spc="-70" dirty="0">
                <a:solidFill>
                  <a:srgbClr val="000099"/>
                </a:solidFill>
                <a:latin typeface="Arial Black"/>
                <a:cs typeface="Arial Black"/>
              </a:rPr>
              <a:t> </a:t>
            </a:r>
            <a:r>
              <a:rPr sz="2400" dirty="0">
                <a:solidFill>
                  <a:srgbClr val="000099"/>
                </a:solidFill>
                <a:latin typeface="Arial Black"/>
                <a:cs typeface="Arial Black"/>
              </a:rPr>
              <a:t>OF</a:t>
            </a:r>
            <a:r>
              <a:rPr sz="2400" spc="-90" dirty="0">
                <a:solidFill>
                  <a:srgbClr val="000099"/>
                </a:solidFill>
                <a:latin typeface="Arial Black"/>
                <a:cs typeface="Arial Black"/>
              </a:rPr>
              <a:t> </a:t>
            </a:r>
            <a:r>
              <a:rPr sz="2400" spc="-10" dirty="0">
                <a:solidFill>
                  <a:srgbClr val="000099"/>
                </a:solidFill>
                <a:latin typeface="Arial Black"/>
                <a:cs typeface="Arial Black"/>
              </a:rPr>
              <a:t>HISTOINE</a:t>
            </a:r>
            <a:r>
              <a:rPr sz="2400" spc="-60" dirty="0">
                <a:solidFill>
                  <a:srgbClr val="000099"/>
                </a:solidFill>
                <a:latin typeface="Arial Black"/>
                <a:cs typeface="Arial Black"/>
              </a:rPr>
              <a:t> </a:t>
            </a:r>
            <a:r>
              <a:rPr sz="2400" spc="-10" dirty="0">
                <a:solidFill>
                  <a:srgbClr val="000099"/>
                </a:solidFill>
                <a:latin typeface="Arial Black"/>
                <a:cs typeface="Arial Black"/>
              </a:rPr>
              <a:t>PROTEINS</a:t>
            </a:r>
            <a:endParaRPr sz="2400" dirty="0">
              <a:latin typeface="Arial Black"/>
              <a:cs typeface="Arial Black"/>
            </a:endParaRPr>
          </a:p>
        </p:txBody>
      </p:sp>
      <p:sp>
        <p:nvSpPr>
          <p:cNvPr id="5" name="object 5"/>
          <p:cNvSpPr txBox="1"/>
          <p:nvPr/>
        </p:nvSpPr>
        <p:spPr>
          <a:xfrm>
            <a:off x="546303" y="5313188"/>
            <a:ext cx="8211184" cy="329565"/>
          </a:xfrm>
          <a:prstGeom prst="rect">
            <a:avLst/>
          </a:prstGeom>
        </p:spPr>
        <p:txBody>
          <a:bodyPr vert="horz" wrap="square" lIns="0" tIns="11430" rIns="0" bIns="0" rtlCol="0">
            <a:spAutoFit/>
          </a:bodyPr>
          <a:lstStyle/>
          <a:p>
            <a:pPr marL="12700">
              <a:lnSpc>
                <a:spcPct val="100000"/>
              </a:lnSpc>
              <a:spcBef>
                <a:spcPts val="90"/>
              </a:spcBef>
            </a:pPr>
            <a:r>
              <a:rPr sz="2000" dirty="0">
                <a:latin typeface="Arial Black"/>
                <a:cs typeface="Arial Black"/>
              </a:rPr>
              <a:t>NOW</a:t>
            </a:r>
            <a:r>
              <a:rPr sz="2000" spc="-65" dirty="0">
                <a:latin typeface="Arial Black"/>
                <a:cs typeface="Arial Black"/>
              </a:rPr>
              <a:t> </a:t>
            </a:r>
            <a:r>
              <a:rPr sz="2000" dirty="0">
                <a:latin typeface="Arial Black"/>
                <a:cs typeface="Arial Black"/>
              </a:rPr>
              <a:t>THE</a:t>
            </a:r>
            <a:r>
              <a:rPr sz="2000" spc="-45" dirty="0">
                <a:latin typeface="Arial Black"/>
                <a:cs typeface="Arial Black"/>
              </a:rPr>
              <a:t> </a:t>
            </a:r>
            <a:r>
              <a:rPr sz="2000" dirty="0">
                <a:latin typeface="Arial Black"/>
                <a:cs typeface="Arial Black"/>
              </a:rPr>
              <a:t>CELL</a:t>
            </a:r>
            <a:r>
              <a:rPr sz="2000" spc="-50" dirty="0">
                <a:latin typeface="Arial Black"/>
                <a:cs typeface="Arial Black"/>
              </a:rPr>
              <a:t> </a:t>
            </a:r>
            <a:r>
              <a:rPr sz="2000" dirty="0">
                <a:latin typeface="Arial Black"/>
                <a:cs typeface="Arial Black"/>
              </a:rPr>
              <a:t>IS</a:t>
            </a:r>
            <a:r>
              <a:rPr sz="2000" spc="-60" dirty="0">
                <a:latin typeface="Arial Black"/>
                <a:cs typeface="Arial Black"/>
              </a:rPr>
              <a:t> </a:t>
            </a:r>
            <a:r>
              <a:rPr sz="2000" dirty="0">
                <a:latin typeface="Arial Black"/>
                <a:cs typeface="Arial Black"/>
              </a:rPr>
              <a:t>READY</a:t>
            </a:r>
            <a:r>
              <a:rPr sz="2000" spc="-95" dirty="0">
                <a:latin typeface="Arial Black"/>
                <a:cs typeface="Arial Black"/>
              </a:rPr>
              <a:t> </a:t>
            </a:r>
            <a:r>
              <a:rPr sz="2000" dirty="0">
                <a:latin typeface="Arial Black"/>
                <a:cs typeface="Arial Black"/>
              </a:rPr>
              <a:t>TO</a:t>
            </a:r>
            <a:r>
              <a:rPr sz="2000" spc="-45" dirty="0">
                <a:latin typeface="Arial Black"/>
                <a:cs typeface="Arial Black"/>
              </a:rPr>
              <a:t> </a:t>
            </a:r>
            <a:r>
              <a:rPr sz="2000" dirty="0">
                <a:latin typeface="Arial Black"/>
                <a:cs typeface="Arial Black"/>
              </a:rPr>
              <a:t>ENTER</a:t>
            </a:r>
            <a:r>
              <a:rPr sz="2000" spc="-30" dirty="0">
                <a:latin typeface="Arial Black"/>
                <a:cs typeface="Arial Black"/>
              </a:rPr>
              <a:t> </a:t>
            </a:r>
            <a:r>
              <a:rPr sz="2000" dirty="0">
                <a:latin typeface="Arial Black"/>
                <a:cs typeface="Arial Black"/>
              </a:rPr>
              <a:t>THE</a:t>
            </a:r>
            <a:r>
              <a:rPr sz="2000" spc="-60" dirty="0">
                <a:latin typeface="Arial Black"/>
                <a:cs typeface="Arial Black"/>
              </a:rPr>
              <a:t> </a:t>
            </a:r>
            <a:r>
              <a:rPr sz="2000" dirty="0">
                <a:latin typeface="Arial Black"/>
                <a:cs typeface="Arial Black"/>
              </a:rPr>
              <a:t>NEXT</a:t>
            </a:r>
            <a:r>
              <a:rPr sz="2000" spc="-45" dirty="0">
                <a:latin typeface="Arial Black"/>
                <a:cs typeface="Arial Black"/>
              </a:rPr>
              <a:t> </a:t>
            </a:r>
            <a:r>
              <a:rPr sz="2000" dirty="0">
                <a:latin typeface="Arial Black"/>
                <a:cs typeface="Arial Black"/>
              </a:rPr>
              <a:t>G2</a:t>
            </a:r>
            <a:r>
              <a:rPr sz="2000" spc="-70" dirty="0">
                <a:latin typeface="Arial Black"/>
                <a:cs typeface="Arial Black"/>
              </a:rPr>
              <a:t> </a:t>
            </a:r>
            <a:r>
              <a:rPr sz="2000" spc="-10" dirty="0">
                <a:latin typeface="Arial Black"/>
                <a:cs typeface="Arial Black"/>
              </a:rPr>
              <a:t>PHASE.</a:t>
            </a:r>
            <a:endParaRPr sz="2000" dirty="0">
              <a:latin typeface="Arial Black"/>
              <a:cs typeface="Arial Black"/>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dirty="0"/>
              <a:t>CELL</a:t>
            </a:r>
            <a:r>
              <a:rPr spc="-5" dirty="0"/>
              <a:t> </a:t>
            </a:r>
            <a:r>
              <a:rPr spc="-35" dirty="0"/>
              <a:t>CYCLE</a:t>
            </a:r>
          </a:p>
        </p:txBody>
      </p:sp>
      <p:sp>
        <p:nvSpPr>
          <p:cNvPr id="4" name="object 4"/>
          <p:cNvSpPr txBox="1"/>
          <p:nvPr/>
        </p:nvSpPr>
        <p:spPr>
          <a:xfrm>
            <a:off x="546303" y="1229995"/>
            <a:ext cx="8309609" cy="4702175"/>
          </a:xfrm>
          <a:prstGeom prst="rect">
            <a:avLst/>
          </a:prstGeom>
        </p:spPr>
        <p:txBody>
          <a:bodyPr vert="horz" wrap="square" lIns="0" tIns="12700" rIns="0" bIns="0" rtlCol="0">
            <a:spAutoFit/>
          </a:bodyPr>
          <a:lstStyle/>
          <a:p>
            <a:pPr marR="249554" algn="ctr">
              <a:lnSpc>
                <a:spcPct val="100000"/>
              </a:lnSpc>
              <a:spcBef>
                <a:spcPts val="100"/>
              </a:spcBef>
            </a:pPr>
            <a:r>
              <a:rPr sz="2400" u="sng" dirty="0">
                <a:solidFill>
                  <a:srgbClr val="4E3A2F"/>
                </a:solidFill>
                <a:uFill>
                  <a:solidFill>
                    <a:srgbClr val="4E3A2F"/>
                  </a:solidFill>
                </a:uFill>
                <a:latin typeface="Arial Black"/>
                <a:cs typeface="Arial Black"/>
              </a:rPr>
              <a:t>EVENTS</a:t>
            </a:r>
            <a:r>
              <a:rPr sz="2400" u="sng" spc="-50" dirty="0">
                <a:solidFill>
                  <a:srgbClr val="4E3A2F"/>
                </a:solidFill>
                <a:uFill>
                  <a:solidFill>
                    <a:srgbClr val="4E3A2F"/>
                  </a:solidFill>
                </a:uFill>
                <a:latin typeface="Arial Black"/>
                <a:cs typeface="Arial Black"/>
              </a:rPr>
              <a:t> </a:t>
            </a:r>
            <a:r>
              <a:rPr sz="2400" u="sng" dirty="0">
                <a:solidFill>
                  <a:srgbClr val="4E3A2F"/>
                </a:solidFill>
                <a:uFill>
                  <a:solidFill>
                    <a:srgbClr val="4E3A2F"/>
                  </a:solidFill>
                </a:uFill>
                <a:latin typeface="Arial Black"/>
                <a:cs typeface="Arial Black"/>
              </a:rPr>
              <a:t>OCCURRING</a:t>
            </a:r>
            <a:r>
              <a:rPr sz="2400" u="sng" spc="-85" dirty="0">
                <a:solidFill>
                  <a:srgbClr val="4E3A2F"/>
                </a:solidFill>
                <a:uFill>
                  <a:solidFill>
                    <a:srgbClr val="4E3A2F"/>
                  </a:solidFill>
                </a:uFill>
                <a:latin typeface="Arial Black"/>
                <a:cs typeface="Arial Black"/>
              </a:rPr>
              <a:t> </a:t>
            </a:r>
            <a:r>
              <a:rPr sz="2400" u="sng" dirty="0">
                <a:solidFill>
                  <a:srgbClr val="4E3A2F"/>
                </a:solidFill>
                <a:uFill>
                  <a:solidFill>
                    <a:srgbClr val="4E3A2F"/>
                  </a:solidFill>
                </a:uFill>
                <a:latin typeface="Arial Black"/>
                <a:cs typeface="Arial Black"/>
              </a:rPr>
              <a:t>IN</a:t>
            </a:r>
            <a:r>
              <a:rPr sz="2400" u="sng" spc="-75" dirty="0">
                <a:solidFill>
                  <a:srgbClr val="4E3A2F"/>
                </a:solidFill>
                <a:uFill>
                  <a:solidFill>
                    <a:srgbClr val="4E3A2F"/>
                  </a:solidFill>
                </a:uFill>
                <a:latin typeface="Arial Black"/>
                <a:cs typeface="Arial Black"/>
              </a:rPr>
              <a:t> </a:t>
            </a:r>
            <a:r>
              <a:rPr sz="2400" u="sng" dirty="0">
                <a:solidFill>
                  <a:srgbClr val="4E3A2F"/>
                </a:solidFill>
                <a:uFill>
                  <a:solidFill>
                    <a:srgbClr val="4E3A2F"/>
                  </a:solidFill>
                </a:uFill>
                <a:latin typeface="Arial Black"/>
                <a:cs typeface="Arial Black"/>
              </a:rPr>
              <a:t>G2</a:t>
            </a:r>
            <a:r>
              <a:rPr sz="2400" u="sng" spc="-70" dirty="0">
                <a:solidFill>
                  <a:srgbClr val="4E3A2F"/>
                </a:solidFill>
                <a:uFill>
                  <a:solidFill>
                    <a:srgbClr val="4E3A2F"/>
                  </a:solidFill>
                </a:uFill>
                <a:latin typeface="Arial Black"/>
                <a:cs typeface="Arial Black"/>
              </a:rPr>
              <a:t> </a:t>
            </a:r>
            <a:r>
              <a:rPr sz="2400" u="sng" spc="-10" dirty="0">
                <a:solidFill>
                  <a:srgbClr val="4E3A2F"/>
                </a:solidFill>
                <a:uFill>
                  <a:solidFill>
                    <a:srgbClr val="4E3A2F"/>
                  </a:solidFill>
                </a:uFill>
                <a:latin typeface="Arial Black"/>
                <a:cs typeface="Arial Black"/>
              </a:rPr>
              <a:t>PHASE:</a:t>
            </a:r>
            <a:endParaRPr sz="2400" dirty="0">
              <a:latin typeface="Arial Black"/>
              <a:cs typeface="Arial Black"/>
            </a:endParaRPr>
          </a:p>
          <a:p>
            <a:pPr>
              <a:lnSpc>
                <a:spcPct val="100000"/>
              </a:lnSpc>
              <a:spcBef>
                <a:spcPts val="120"/>
              </a:spcBef>
            </a:pPr>
            <a:endParaRPr sz="2400" dirty="0">
              <a:latin typeface="Arial Black"/>
              <a:cs typeface="Arial Black"/>
            </a:endParaRPr>
          </a:p>
          <a:p>
            <a:pPr marL="466725" indent="-356870">
              <a:lnSpc>
                <a:spcPct val="100000"/>
              </a:lnSpc>
              <a:buAutoNum type="arabicPeriod"/>
              <a:tabLst>
                <a:tab pos="466725" algn="l"/>
                <a:tab pos="2066925" algn="l"/>
                <a:tab pos="2536825" algn="l"/>
                <a:tab pos="5076825" algn="l"/>
                <a:tab pos="6537325" algn="l"/>
                <a:tab pos="7186930" algn="l"/>
              </a:tabLst>
            </a:pPr>
            <a:r>
              <a:rPr sz="1800" spc="-10" dirty="0">
                <a:solidFill>
                  <a:srgbClr val="000099"/>
                </a:solidFill>
                <a:latin typeface="Arial Black"/>
                <a:cs typeface="Arial Black"/>
              </a:rPr>
              <a:t>SYNTHESIS</a:t>
            </a:r>
            <a:r>
              <a:rPr sz="1800" dirty="0">
                <a:solidFill>
                  <a:srgbClr val="000099"/>
                </a:solidFill>
                <a:latin typeface="Arial Black"/>
                <a:cs typeface="Arial Black"/>
              </a:rPr>
              <a:t>	</a:t>
            </a:r>
            <a:r>
              <a:rPr sz="1800" spc="-25" dirty="0">
                <a:solidFill>
                  <a:srgbClr val="000099"/>
                </a:solidFill>
                <a:latin typeface="Arial Black"/>
                <a:cs typeface="Arial Black"/>
              </a:rPr>
              <a:t>OF</a:t>
            </a:r>
            <a:r>
              <a:rPr sz="1800" dirty="0">
                <a:solidFill>
                  <a:srgbClr val="000099"/>
                </a:solidFill>
                <a:latin typeface="Arial Black"/>
                <a:cs typeface="Arial Black"/>
              </a:rPr>
              <a:t>	TUBULIN</a:t>
            </a:r>
            <a:r>
              <a:rPr sz="1800" spc="275" dirty="0">
                <a:solidFill>
                  <a:srgbClr val="000099"/>
                </a:solidFill>
                <a:latin typeface="Arial Black"/>
                <a:cs typeface="Arial Black"/>
              </a:rPr>
              <a:t> </a:t>
            </a:r>
            <a:r>
              <a:rPr sz="1800" spc="-10" dirty="0">
                <a:solidFill>
                  <a:srgbClr val="000099"/>
                </a:solidFill>
                <a:latin typeface="Arial Black"/>
                <a:cs typeface="Arial Black"/>
              </a:rPr>
              <a:t>PROTEIN</a:t>
            </a:r>
            <a:r>
              <a:rPr sz="1800" dirty="0">
                <a:solidFill>
                  <a:srgbClr val="000099"/>
                </a:solidFill>
                <a:latin typeface="Arial Black"/>
                <a:cs typeface="Arial Black"/>
              </a:rPr>
              <a:t>	</a:t>
            </a:r>
            <a:r>
              <a:rPr sz="1800" spc="-10" dirty="0">
                <a:solidFill>
                  <a:srgbClr val="000099"/>
                </a:solidFill>
                <a:latin typeface="Arial Black"/>
                <a:cs typeface="Arial Black"/>
              </a:rPr>
              <a:t>REQUIRED</a:t>
            </a:r>
            <a:r>
              <a:rPr sz="1800" dirty="0">
                <a:solidFill>
                  <a:srgbClr val="000099"/>
                </a:solidFill>
                <a:latin typeface="Arial Black"/>
                <a:cs typeface="Arial Black"/>
              </a:rPr>
              <a:t>	</a:t>
            </a:r>
            <a:r>
              <a:rPr sz="1800" spc="-25" dirty="0">
                <a:solidFill>
                  <a:srgbClr val="000099"/>
                </a:solidFill>
                <a:latin typeface="Arial Black"/>
                <a:cs typeface="Arial Black"/>
              </a:rPr>
              <a:t>FOR</a:t>
            </a:r>
            <a:r>
              <a:rPr sz="1800" dirty="0">
                <a:solidFill>
                  <a:srgbClr val="000099"/>
                </a:solidFill>
                <a:latin typeface="Arial Black"/>
                <a:cs typeface="Arial Black"/>
              </a:rPr>
              <a:t>	</a:t>
            </a:r>
            <a:r>
              <a:rPr sz="1800" spc="-10" dirty="0">
                <a:solidFill>
                  <a:srgbClr val="000099"/>
                </a:solidFill>
                <a:latin typeface="Arial Black"/>
                <a:cs typeface="Arial Black"/>
              </a:rPr>
              <a:t>SPINDLE</a:t>
            </a:r>
            <a:endParaRPr sz="1800" dirty="0">
              <a:latin typeface="Arial Black"/>
              <a:cs typeface="Arial Black"/>
            </a:endParaRPr>
          </a:p>
          <a:p>
            <a:pPr marL="448309">
              <a:lnSpc>
                <a:spcPct val="100000"/>
              </a:lnSpc>
            </a:pPr>
            <a:r>
              <a:rPr sz="1800" spc="-10" dirty="0">
                <a:solidFill>
                  <a:srgbClr val="000099"/>
                </a:solidFill>
                <a:latin typeface="Arial Black"/>
                <a:cs typeface="Arial Black"/>
              </a:rPr>
              <a:t>FORMATION</a:t>
            </a:r>
            <a:endParaRPr sz="1800" dirty="0">
              <a:latin typeface="Arial Black"/>
              <a:cs typeface="Arial Black"/>
            </a:endParaRPr>
          </a:p>
          <a:p>
            <a:pPr marL="426084" indent="-316230">
              <a:lnSpc>
                <a:spcPct val="100000"/>
              </a:lnSpc>
              <a:spcBef>
                <a:spcPts val="1205"/>
              </a:spcBef>
              <a:buAutoNum type="arabicPeriod" startAt="2"/>
              <a:tabLst>
                <a:tab pos="426084" algn="l"/>
              </a:tabLst>
            </a:pPr>
            <a:r>
              <a:rPr sz="1800" dirty="0">
                <a:solidFill>
                  <a:srgbClr val="990000"/>
                </a:solidFill>
                <a:latin typeface="Arial Black"/>
                <a:cs typeface="Arial Black"/>
              </a:rPr>
              <a:t>SYNTHESIS</a:t>
            </a:r>
            <a:r>
              <a:rPr sz="1800" spc="10" dirty="0">
                <a:solidFill>
                  <a:srgbClr val="990000"/>
                </a:solidFill>
                <a:latin typeface="Arial Black"/>
                <a:cs typeface="Arial Black"/>
              </a:rPr>
              <a:t> </a:t>
            </a:r>
            <a:r>
              <a:rPr sz="1800" dirty="0">
                <a:solidFill>
                  <a:srgbClr val="990000"/>
                </a:solidFill>
                <a:latin typeface="Arial Black"/>
                <a:cs typeface="Arial Black"/>
              </a:rPr>
              <a:t>OF</a:t>
            </a:r>
            <a:r>
              <a:rPr sz="1800" spc="35" dirty="0">
                <a:solidFill>
                  <a:srgbClr val="990000"/>
                </a:solidFill>
                <a:latin typeface="Arial Black"/>
                <a:cs typeface="Arial Black"/>
              </a:rPr>
              <a:t> </a:t>
            </a:r>
            <a:r>
              <a:rPr sz="1800" dirty="0">
                <a:solidFill>
                  <a:srgbClr val="990000"/>
                </a:solidFill>
                <a:latin typeface="Arial Black"/>
                <a:cs typeface="Arial Black"/>
              </a:rPr>
              <a:t>PROTEIN</a:t>
            </a:r>
            <a:r>
              <a:rPr sz="1800" spc="20" dirty="0">
                <a:solidFill>
                  <a:srgbClr val="990000"/>
                </a:solidFill>
                <a:latin typeface="Arial Black"/>
                <a:cs typeface="Arial Black"/>
              </a:rPr>
              <a:t> </a:t>
            </a:r>
            <a:r>
              <a:rPr sz="1800" dirty="0">
                <a:solidFill>
                  <a:srgbClr val="990000"/>
                </a:solidFill>
                <a:latin typeface="Arial Black"/>
                <a:cs typeface="Arial Black"/>
              </a:rPr>
              <a:t>REQUIRED</a:t>
            </a:r>
            <a:r>
              <a:rPr sz="1800" spc="25" dirty="0">
                <a:solidFill>
                  <a:srgbClr val="990000"/>
                </a:solidFill>
                <a:latin typeface="Arial Black"/>
                <a:cs typeface="Arial Black"/>
              </a:rPr>
              <a:t> </a:t>
            </a:r>
            <a:r>
              <a:rPr sz="1800" dirty="0">
                <a:solidFill>
                  <a:srgbClr val="990000"/>
                </a:solidFill>
                <a:latin typeface="Arial Black"/>
                <a:cs typeface="Arial Black"/>
              </a:rPr>
              <a:t>FOR</a:t>
            </a:r>
            <a:r>
              <a:rPr sz="1800" spc="10" dirty="0">
                <a:solidFill>
                  <a:srgbClr val="990000"/>
                </a:solidFill>
                <a:latin typeface="Arial Black"/>
                <a:cs typeface="Arial Black"/>
              </a:rPr>
              <a:t> </a:t>
            </a:r>
            <a:r>
              <a:rPr sz="1800" dirty="0">
                <a:solidFill>
                  <a:srgbClr val="990000"/>
                </a:solidFill>
                <a:latin typeface="Arial Black"/>
                <a:cs typeface="Arial Black"/>
              </a:rPr>
              <a:t>PLASME</a:t>
            </a:r>
            <a:r>
              <a:rPr sz="1800" spc="20" dirty="0">
                <a:solidFill>
                  <a:srgbClr val="990000"/>
                </a:solidFill>
                <a:latin typeface="Arial Black"/>
                <a:cs typeface="Arial Black"/>
              </a:rPr>
              <a:t> </a:t>
            </a:r>
            <a:r>
              <a:rPr sz="1800" spc="-10" dirty="0">
                <a:solidFill>
                  <a:srgbClr val="990000"/>
                </a:solidFill>
                <a:latin typeface="Arial Black"/>
                <a:cs typeface="Arial Black"/>
              </a:rPr>
              <a:t>MEMBRANE</a:t>
            </a:r>
            <a:endParaRPr sz="1800" dirty="0">
              <a:latin typeface="Arial Black"/>
              <a:cs typeface="Arial Black"/>
            </a:endParaRPr>
          </a:p>
          <a:p>
            <a:pPr marL="390525">
              <a:lnSpc>
                <a:spcPct val="100000"/>
              </a:lnSpc>
            </a:pPr>
            <a:r>
              <a:rPr sz="1800" spc="-10" dirty="0">
                <a:solidFill>
                  <a:srgbClr val="990000"/>
                </a:solidFill>
                <a:latin typeface="Arial Black"/>
                <a:cs typeface="Arial Black"/>
              </a:rPr>
              <a:t>FORMATION</a:t>
            </a:r>
            <a:endParaRPr sz="1800" dirty="0">
              <a:latin typeface="Arial Black"/>
              <a:cs typeface="Arial Black"/>
            </a:endParaRPr>
          </a:p>
          <a:p>
            <a:pPr marL="414655" indent="-381000">
              <a:lnSpc>
                <a:spcPct val="100000"/>
              </a:lnSpc>
              <a:spcBef>
                <a:spcPts val="1200"/>
              </a:spcBef>
              <a:buAutoNum type="arabicPeriod" startAt="3"/>
              <a:tabLst>
                <a:tab pos="414655" algn="l"/>
              </a:tabLst>
            </a:pPr>
            <a:r>
              <a:rPr sz="1800" dirty="0">
                <a:solidFill>
                  <a:srgbClr val="000099"/>
                </a:solidFill>
                <a:latin typeface="Arial Black"/>
                <a:cs typeface="Arial Black"/>
              </a:rPr>
              <a:t>CELL</a:t>
            </a:r>
            <a:r>
              <a:rPr sz="1800" spc="-50" dirty="0">
                <a:solidFill>
                  <a:srgbClr val="000099"/>
                </a:solidFill>
                <a:latin typeface="Arial Black"/>
                <a:cs typeface="Arial Black"/>
              </a:rPr>
              <a:t> </a:t>
            </a:r>
            <a:r>
              <a:rPr sz="1800" dirty="0">
                <a:solidFill>
                  <a:srgbClr val="000099"/>
                </a:solidFill>
                <a:latin typeface="Arial Black"/>
                <a:cs typeface="Arial Black"/>
              </a:rPr>
              <a:t>ORGANELLES</a:t>
            </a:r>
            <a:r>
              <a:rPr sz="1800" spc="-30" dirty="0">
                <a:solidFill>
                  <a:srgbClr val="000099"/>
                </a:solidFill>
                <a:latin typeface="Arial Black"/>
                <a:cs typeface="Arial Black"/>
              </a:rPr>
              <a:t> </a:t>
            </a:r>
            <a:r>
              <a:rPr sz="1800" dirty="0">
                <a:solidFill>
                  <a:srgbClr val="000099"/>
                </a:solidFill>
                <a:latin typeface="Arial Black"/>
                <a:cs typeface="Arial Black"/>
              </a:rPr>
              <a:t>ARE</a:t>
            </a:r>
            <a:r>
              <a:rPr sz="1800" spc="-45" dirty="0">
                <a:solidFill>
                  <a:srgbClr val="000099"/>
                </a:solidFill>
                <a:latin typeface="Arial Black"/>
                <a:cs typeface="Arial Black"/>
              </a:rPr>
              <a:t> </a:t>
            </a:r>
            <a:r>
              <a:rPr sz="1800" spc="-10" dirty="0">
                <a:solidFill>
                  <a:srgbClr val="000099"/>
                </a:solidFill>
                <a:latin typeface="Arial Black"/>
                <a:cs typeface="Arial Black"/>
              </a:rPr>
              <a:t>DOUBLED</a:t>
            </a:r>
            <a:endParaRPr sz="1800" dirty="0">
              <a:latin typeface="Arial Black"/>
              <a:cs typeface="Arial Black"/>
            </a:endParaRPr>
          </a:p>
          <a:p>
            <a:pPr marL="390525" marR="5080" indent="-356870" algn="just">
              <a:lnSpc>
                <a:spcPct val="100000"/>
              </a:lnSpc>
              <a:spcBef>
                <a:spcPts val="1200"/>
              </a:spcBef>
              <a:buAutoNum type="arabicPeriod" startAt="3"/>
              <a:tabLst>
                <a:tab pos="390525" algn="l"/>
                <a:tab pos="422909" algn="l"/>
              </a:tabLst>
            </a:pPr>
            <a:r>
              <a:rPr sz="1800" dirty="0">
                <a:solidFill>
                  <a:srgbClr val="990000"/>
                </a:solidFill>
                <a:latin typeface="Arial Black"/>
                <a:cs typeface="Arial Black"/>
              </a:rPr>
              <a:t>	LOTS</a:t>
            </a:r>
            <a:r>
              <a:rPr sz="1800" spc="-25" dirty="0">
                <a:solidFill>
                  <a:srgbClr val="990000"/>
                </a:solidFill>
                <a:latin typeface="Arial Black"/>
                <a:cs typeface="Arial Black"/>
              </a:rPr>
              <a:t>  </a:t>
            </a:r>
            <a:r>
              <a:rPr sz="1800" dirty="0">
                <a:solidFill>
                  <a:srgbClr val="990000"/>
                </a:solidFill>
                <a:latin typeface="Arial Black"/>
                <a:cs typeface="Arial Black"/>
              </a:rPr>
              <a:t>OF</a:t>
            </a:r>
            <a:r>
              <a:rPr sz="1800" spc="-15" dirty="0">
                <a:solidFill>
                  <a:srgbClr val="990000"/>
                </a:solidFill>
                <a:latin typeface="Arial Black"/>
                <a:cs typeface="Arial Black"/>
              </a:rPr>
              <a:t>  </a:t>
            </a:r>
            <a:r>
              <a:rPr sz="1800" dirty="0">
                <a:solidFill>
                  <a:srgbClr val="990000"/>
                </a:solidFill>
                <a:latin typeface="Arial Black"/>
                <a:cs typeface="Arial Black"/>
              </a:rPr>
              <a:t>ATP</a:t>
            </a:r>
            <a:r>
              <a:rPr sz="1800" spc="-25" dirty="0">
                <a:solidFill>
                  <a:srgbClr val="990000"/>
                </a:solidFill>
                <a:latin typeface="Arial Black"/>
                <a:cs typeface="Arial Black"/>
              </a:rPr>
              <a:t>  </a:t>
            </a:r>
            <a:r>
              <a:rPr sz="1800" dirty="0">
                <a:solidFill>
                  <a:srgbClr val="990000"/>
                </a:solidFill>
                <a:latin typeface="Arial Black"/>
                <a:cs typeface="Arial Black"/>
              </a:rPr>
              <a:t>MOLECULES</a:t>
            </a:r>
            <a:r>
              <a:rPr sz="1800" spc="-15" dirty="0">
                <a:solidFill>
                  <a:srgbClr val="990000"/>
                </a:solidFill>
                <a:latin typeface="Arial Black"/>
                <a:cs typeface="Arial Black"/>
              </a:rPr>
              <a:t>  </a:t>
            </a:r>
            <a:r>
              <a:rPr sz="1800" dirty="0">
                <a:solidFill>
                  <a:srgbClr val="990000"/>
                </a:solidFill>
                <a:latin typeface="Arial Black"/>
                <a:cs typeface="Arial Black"/>
              </a:rPr>
              <a:t>REQUIRED</a:t>
            </a:r>
            <a:r>
              <a:rPr sz="1800" spc="-20" dirty="0">
                <a:solidFill>
                  <a:srgbClr val="990000"/>
                </a:solidFill>
                <a:latin typeface="Arial Black"/>
                <a:cs typeface="Arial Black"/>
              </a:rPr>
              <a:t>  </a:t>
            </a:r>
            <a:r>
              <a:rPr sz="1800" dirty="0">
                <a:solidFill>
                  <a:srgbClr val="990000"/>
                </a:solidFill>
                <a:latin typeface="Arial Black"/>
                <a:cs typeface="Arial Black"/>
              </a:rPr>
              <a:t>FOR</a:t>
            </a:r>
            <a:r>
              <a:rPr sz="1800" spc="-10" dirty="0">
                <a:solidFill>
                  <a:srgbClr val="990000"/>
                </a:solidFill>
                <a:latin typeface="Arial Black"/>
                <a:cs typeface="Arial Black"/>
              </a:rPr>
              <a:t>  </a:t>
            </a:r>
            <a:r>
              <a:rPr sz="1800" dirty="0">
                <a:solidFill>
                  <a:srgbClr val="990000"/>
                </a:solidFill>
                <a:latin typeface="Arial Black"/>
                <a:cs typeface="Arial Black"/>
              </a:rPr>
              <a:t>MOVEMENT</a:t>
            </a:r>
            <a:r>
              <a:rPr sz="1800" spc="-20" dirty="0">
                <a:solidFill>
                  <a:srgbClr val="990000"/>
                </a:solidFill>
                <a:latin typeface="Arial Black"/>
                <a:cs typeface="Arial Black"/>
              </a:rPr>
              <a:t>  </a:t>
            </a:r>
            <a:r>
              <a:rPr sz="1800" spc="-25" dirty="0">
                <a:solidFill>
                  <a:srgbClr val="990000"/>
                </a:solidFill>
                <a:latin typeface="Arial Black"/>
                <a:cs typeface="Arial Black"/>
              </a:rPr>
              <a:t>OF </a:t>
            </a:r>
            <a:r>
              <a:rPr sz="1800" dirty="0">
                <a:solidFill>
                  <a:srgbClr val="990000"/>
                </a:solidFill>
                <a:latin typeface="Arial Black"/>
                <a:cs typeface="Arial Black"/>
              </a:rPr>
              <a:t>CHROMOSOMES</a:t>
            </a:r>
            <a:r>
              <a:rPr sz="1800" spc="195" dirty="0">
                <a:solidFill>
                  <a:srgbClr val="990000"/>
                </a:solidFill>
                <a:latin typeface="Arial Black"/>
                <a:cs typeface="Arial Black"/>
              </a:rPr>
              <a:t>   </a:t>
            </a:r>
            <a:r>
              <a:rPr sz="1800" dirty="0">
                <a:solidFill>
                  <a:srgbClr val="990000"/>
                </a:solidFill>
                <a:latin typeface="Arial Black"/>
                <a:cs typeface="Arial Black"/>
              </a:rPr>
              <a:t>FROM</a:t>
            </a:r>
            <a:r>
              <a:rPr sz="1800" spc="215" dirty="0">
                <a:solidFill>
                  <a:srgbClr val="990000"/>
                </a:solidFill>
                <a:latin typeface="Arial Black"/>
                <a:cs typeface="Arial Black"/>
              </a:rPr>
              <a:t>   </a:t>
            </a:r>
            <a:r>
              <a:rPr sz="1800" dirty="0">
                <a:solidFill>
                  <a:srgbClr val="990000"/>
                </a:solidFill>
                <a:latin typeface="Arial Black"/>
                <a:cs typeface="Arial Black"/>
              </a:rPr>
              <a:t>EQUATOR</a:t>
            </a:r>
            <a:r>
              <a:rPr sz="1800" spc="204" dirty="0">
                <a:solidFill>
                  <a:srgbClr val="990000"/>
                </a:solidFill>
                <a:latin typeface="Arial Black"/>
                <a:cs typeface="Arial Black"/>
              </a:rPr>
              <a:t>   </a:t>
            </a:r>
            <a:r>
              <a:rPr sz="1800" dirty="0">
                <a:solidFill>
                  <a:srgbClr val="990000"/>
                </a:solidFill>
                <a:latin typeface="Arial Black"/>
                <a:cs typeface="Arial Black"/>
              </a:rPr>
              <a:t>TO</a:t>
            </a:r>
            <a:r>
              <a:rPr sz="1800" spc="200" dirty="0">
                <a:solidFill>
                  <a:srgbClr val="990000"/>
                </a:solidFill>
                <a:latin typeface="Arial Black"/>
                <a:cs typeface="Arial Black"/>
              </a:rPr>
              <a:t>   </a:t>
            </a:r>
            <a:r>
              <a:rPr sz="1800" dirty="0">
                <a:solidFill>
                  <a:srgbClr val="990000"/>
                </a:solidFill>
                <a:latin typeface="Arial Black"/>
                <a:cs typeface="Arial Black"/>
              </a:rPr>
              <a:t>POLE</a:t>
            </a:r>
            <a:r>
              <a:rPr sz="1800" spc="200" dirty="0">
                <a:solidFill>
                  <a:srgbClr val="990000"/>
                </a:solidFill>
                <a:latin typeface="Arial Black"/>
                <a:cs typeface="Arial Black"/>
              </a:rPr>
              <a:t>   </a:t>
            </a:r>
            <a:r>
              <a:rPr sz="1800" dirty="0">
                <a:solidFill>
                  <a:srgbClr val="990000"/>
                </a:solidFill>
                <a:latin typeface="Arial Black"/>
                <a:cs typeface="Arial Black"/>
              </a:rPr>
              <a:t>(30</a:t>
            </a:r>
            <a:r>
              <a:rPr sz="1800" spc="204" dirty="0">
                <a:solidFill>
                  <a:srgbClr val="990000"/>
                </a:solidFill>
                <a:latin typeface="Arial Black"/>
                <a:cs typeface="Arial Black"/>
              </a:rPr>
              <a:t>   </a:t>
            </a:r>
            <a:r>
              <a:rPr sz="1800" spc="-20" dirty="0">
                <a:solidFill>
                  <a:srgbClr val="990000"/>
                </a:solidFill>
                <a:latin typeface="Arial Black"/>
                <a:cs typeface="Arial Black"/>
              </a:rPr>
              <a:t>ATP/ </a:t>
            </a:r>
            <a:r>
              <a:rPr sz="1800" dirty="0">
                <a:solidFill>
                  <a:srgbClr val="990000"/>
                </a:solidFill>
                <a:latin typeface="Arial Black"/>
                <a:cs typeface="Arial Black"/>
              </a:rPr>
              <a:t>CHROMOSOME).</a:t>
            </a:r>
            <a:r>
              <a:rPr sz="1800" spc="-40" dirty="0">
                <a:solidFill>
                  <a:srgbClr val="990000"/>
                </a:solidFill>
                <a:latin typeface="Arial Black"/>
                <a:cs typeface="Arial Black"/>
              </a:rPr>
              <a:t> </a:t>
            </a:r>
            <a:r>
              <a:rPr sz="1800" dirty="0">
                <a:solidFill>
                  <a:srgbClr val="990000"/>
                </a:solidFill>
                <a:latin typeface="Arial Black"/>
                <a:cs typeface="Arial Black"/>
              </a:rPr>
              <a:t>SO</a:t>
            </a:r>
            <a:r>
              <a:rPr sz="1800" spc="-100" dirty="0">
                <a:solidFill>
                  <a:srgbClr val="990000"/>
                </a:solidFill>
                <a:latin typeface="Arial Black"/>
                <a:cs typeface="Arial Black"/>
              </a:rPr>
              <a:t> </a:t>
            </a:r>
            <a:r>
              <a:rPr sz="1800" dirty="0">
                <a:solidFill>
                  <a:srgbClr val="990000"/>
                </a:solidFill>
                <a:latin typeface="Arial Black"/>
                <a:cs typeface="Arial Black"/>
              </a:rPr>
              <a:t>ATP</a:t>
            </a:r>
            <a:r>
              <a:rPr sz="1800" spc="-75" dirty="0">
                <a:solidFill>
                  <a:srgbClr val="990000"/>
                </a:solidFill>
                <a:latin typeface="Arial Black"/>
                <a:cs typeface="Arial Black"/>
              </a:rPr>
              <a:t> </a:t>
            </a:r>
            <a:r>
              <a:rPr sz="1800" dirty="0">
                <a:solidFill>
                  <a:srgbClr val="990000"/>
                </a:solidFill>
                <a:latin typeface="Arial Black"/>
                <a:cs typeface="Arial Black"/>
              </a:rPr>
              <a:t>SYNTHESIS</a:t>
            </a:r>
            <a:r>
              <a:rPr sz="1800" spc="-50" dirty="0">
                <a:solidFill>
                  <a:srgbClr val="990000"/>
                </a:solidFill>
                <a:latin typeface="Arial Black"/>
                <a:cs typeface="Arial Black"/>
              </a:rPr>
              <a:t> </a:t>
            </a:r>
            <a:r>
              <a:rPr sz="1800" spc="-10" dirty="0">
                <a:solidFill>
                  <a:srgbClr val="990000"/>
                </a:solidFill>
                <a:latin typeface="Arial Black"/>
                <a:cs typeface="Arial Black"/>
              </a:rPr>
              <a:t>INCREASES.</a:t>
            </a:r>
            <a:endParaRPr sz="1800" dirty="0">
              <a:latin typeface="Arial Black"/>
              <a:cs typeface="Arial Black"/>
            </a:endParaRPr>
          </a:p>
          <a:p>
            <a:pPr marL="337185" indent="-303530">
              <a:lnSpc>
                <a:spcPct val="100000"/>
              </a:lnSpc>
              <a:spcBef>
                <a:spcPts val="1635"/>
              </a:spcBef>
              <a:buAutoNum type="arabicPeriod" startAt="3"/>
              <a:tabLst>
                <a:tab pos="337185" algn="l"/>
              </a:tabLst>
            </a:pPr>
            <a:r>
              <a:rPr sz="1800" dirty="0">
                <a:solidFill>
                  <a:srgbClr val="000099"/>
                </a:solidFill>
                <a:latin typeface="Arial Black"/>
                <a:cs typeface="Arial Black"/>
              </a:rPr>
              <a:t>RNA</a:t>
            </a:r>
            <a:r>
              <a:rPr sz="1800" spc="-95" dirty="0">
                <a:solidFill>
                  <a:srgbClr val="000099"/>
                </a:solidFill>
                <a:latin typeface="Arial Black"/>
                <a:cs typeface="Arial Black"/>
              </a:rPr>
              <a:t> </a:t>
            </a:r>
            <a:r>
              <a:rPr sz="1800" dirty="0">
                <a:solidFill>
                  <a:srgbClr val="000099"/>
                </a:solidFill>
                <a:latin typeface="Arial Black"/>
                <a:cs typeface="Arial Black"/>
              </a:rPr>
              <a:t>SYNTHESIS</a:t>
            </a:r>
            <a:r>
              <a:rPr sz="1800" spc="-45" dirty="0">
                <a:solidFill>
                  <a:srgbClr val="000099"/>
                </a:solidFill>
                <a:latin typeface="Arial Black"/>
                <a:cs typeface="Arial Black"/>
              </a:rPr>
              <a:t> </a:t>
            </a:r>
            <a:r>
              <a:rPr sz="1800" dirty="0">
                <a:solidFill>
                  <a:srgbClr val="000099"/>
                </a:solidFill>
                <a:latin typeface="Arial Black"/>
                <a:cs typeface="Arial Black"/>
              </a:rPr>
              <a:t>TAKES</a:t>
            </a:r>
            <a:r>
              <a:rPr sz="1800" spc="-80" dirty="0">
                <a:solidFill>
                  <a:srgbClr val="000099"/>
                </a:solidFill>
                <a:latin typeface="Arial Black"/>
                <a:cs typeface="Arial Black"/>
              </a:rPr>
              <a:t> </a:t>
            </a:r>
            <a:r>
              <a:rPr sz="1800" spc="-10" dirty="0">
                <a:solidFill>
                  <a:srgbClr val="000099"/>
                </a:solidFill>
                <a:latin typeface="Arial Black"/>
                <a:cs typeface="Arial Black"/>
              </a:rPr>
              <a:t>PLACE</a:t>
            </a:r>
            <a:endParaRPr sz="1800" dirty="0">
              <a:latin typeface="Arial Black"/>
              <a:cs typeface="Arial Black"/>
            </a:endParaRPr>
          </a:p>
          <a:p>
            <a:pPr>
              <a:lnSpc>
                <a:spcPct val="100000"/>
              </a:lnSpc>
              <a:spcBef>
                <a:spcPts val="815"/>
              </a:spcBef>
            </a:pPr>
            <a:endParaRPr sz="1800" dirty="0">
              <a:latin typeface="Arial Black"/>
              <a:cs typeface="Arial Black"/>
            </a:endParaRPr>
          </a:p>
          <a:p>
            <a:pPr marR="230504" algn="ctr">
              <a:lnSpc>
                <a:spcPct val="100000"/>
              </a:lnSpc>
              <a:spcBef>
                <a:spcPts val="5"/>
              </a:spcBef>
            </a:pPr>
            <a:r>
              <a:rPr sz="2000" dirty="0">
                <a:latin typeface="Arial Black"/>
                <a:cs typeface="Arial Black"/>
              </a:rPr>
              <a:t>NOW</a:t>
            </a:r>
            <a:r>
              <a:rPr sz="2000" spc="-65" dirty="0">
                <a:latin typeface="Arial Black"/>
                <a:cs typeface="Arial Black"/>
              </a:rPr>
              <a:t> </a:t>
            </a:r>
            <a:r>
              <a:rPr sz="2000" dirty="0">
                <a:latin typeface="Arial Black"/>
                <a:cs typeface="Arial Black"/>
              </a:rPr>
              <a:t>THE</a:t>
            </a:r>
            <a:r>
              <a:rPr sz="2000" spc="-40" dirty="0">
                <a:latin typeface="Arial Black"/>
                <a:cs typeface="Arial Black"/>
              </a:rPr>
              <a:t> </a:t>
            </a:r>
            <a:r>
              <a:rPr sz="2000" dirty="0">
                <a:latin typeface="Arial Black"/>
                <a:cs typeface="Arial Black"/>
              </a:rPr>
              <a:t>CELL</a:t>
            </a:r>
            <a:r>
              <a:rPr sz="2000" spc="-50" dirty="0">
                <a:latin typeface="Arial Black"/>
                <a:cs typeface="Arial Black"/>
              </a:rPr>
              <a:t> </a:t>
            </a:r>
            <a:r>
              <a:rPr sz="2000" dirty="0">
                <a:latin typeface="Arial Black"/>
                <a:cs typeface="Arial Black"/>
              </a:rPr>
              <a:t>IS</a:t>
            </a:r>
            <a:r>
              <a:rPr sz="2000" spc="-55" dirty="0">
                <a:latin typeface="Arial Black"/>
                <a:cs typeface="Arial Black"/>
              </a:rPr>
              <a:t> </a:t>
            </a:r>
            <a:r>
              <a:rPr sz="2000" dirty="0">
                <a:latin typeface="Arial Black"/>
                <a:cs typeface="Arial Black"/>
              </a:rPr>
              <a:t>READY</a:t>
            </a:r>
            <a:r>
              <a:rPr sz="2000" spc="-90" dirty="0">
                <a:latin typeface="Arial Black"/>
                <a:cs typeface="Arial Black"/>
              </a:rPr>
              <a:t> </a:t>
            </a:r>
            <a:r>
              <a:rPr sz="2000" dirty="0">
                <a:latin typeface="Arial Black"/>
                <a:cs typeface="Arial Black"/>
              </a:rPr>
              <a:t>TO</a:t>
            </a:r>
            <a:r>
              <a:rPr sz="2000" spc="-40" dirty="0">
                <a:latin typeface="Arial Black"/>
                <a:cs typeface="Arial Black"/>
              </a:rPr>
              <a:t> </a:t>
            </a:r>
            <a:r>
              <a:rPr sz="2000" dirty="0">
                <a:latin typeface="Arial Black"/>
                <a:cs typeface="Arial Black"/>
              </a:rPr>
              <a:t>ENTER</a:t>
            </a:r>
            <a:r>
              <a:rPr sz="2000" spc="-30" dirty="0">
                <a:latin typeface="Arial Black"/>
                <a:cs typeface="Arial Black"/>
              </a:rPr>
              <a:t> </a:t>
            </a:r>
            <a:r>
              <a:rPr sz="2000" dirty="0">
                <a:latin typeface="Arial Black"/>
                <a:cs typeface="Arial Black"/>
              </a:rPr>
              <a:t>THE</a:t>
            </a:r>
            <a:r>
              <a:rPr sz="2000" spc="-65" dirty="0">
                <a:latin typeface="Arial Black"/>
                <a:cs typeface="Arial Black"/>
              </a:rPr>
              <a:t> </a:t>
            </a:r>
            <a:r>
              <a:rPr sz="2000" dirty="0">
                <a:latin typeface="Arial Black"/>
                <a:cs typeface="Arial Black"/>
              </a:rPr>
              <a:t>NEXT</a:t>
            </a:r>
            <a:r>
              <a:rPr sz="2000" spc="-40" dirty="0">
                <a:latin typeface="Arial Black"/>
                <a:cs typeface="Arial Black"/>
              </a:rPr>
              <a:t> </a:t>
            </a:r>
            <a:r>
              <a:rPr sz="2000" dirty="0">
                <a:latin typeface="Arial Black"/>
                <a:cs typeface="Arial Black"/>
              </a:rPr>
              <a:t>M</a:t>
            </a:r>
            <a:r>
              <a:rPr sz="2000" spc="-65" dirty="0">
                <a:latin typeface="Arial Black"/>
                <a:cs typeface="Arial Black"/>
              </a:rPr>
              <a:t> </a:t>
            </a:r>
            <a:r>
              <a:rPr sz="2000" spc="-10" dirty="0">
                <a:latin typeface="Arial Black"/>
                <a:cs typeface="Arial Black"/>
              </a:rPr>
              <a:t>PHASE.</a:t>
            </a:r>
            <a:endParaRPr sz="2000" dirty="0">
              <a:latin typeface="Arial Black"/>
              <a:cs typeface="Arial Black"/>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dirty="0"/>
              <a:t>CELL</a:t>
            </a:r>
            <a:r>
              <a:rPr spc="-5" dirty="0"/>
              <a:t> </a:t>
            </a:r>
            <a:r>
              <a:rPr spc="-35" dirty="0"/>
              <a:t>CYCLE</a:t>
            </a:r>
          </a:p>
        </p:txBody>
      </p:sp>
      <p:sp>
        <p:nvSpPr>
          <p:cNvPr id="4" name="object 4"/>
          <p:cNvSpPr/>
          <p:nvPr/>
        </p:nvSpPr>
        <p:spPr>
          <a:xfrm>
            <a:off x="305752" y="5734621"/>
            <a:ext cx="85725" cy="15240"/>
          </a:xfrm>
          <a:custGeom>
            <a:avLst/>
            <a:gdLst/>
            <a:ahLst/>
            <a:cxnLst/>
            <a:rect l="l" t="t" r="r" b="b"/>
            <a:pathLst>
              <a:path w="85725" h="15239">
                <a:moveTo>
                  <a:pt x="85343" y="0"/>
                </a:moveTo>
                <a:lnTo>
                  <a:pt x="0" y="0"/>
                </a:lnTo>
                <a:lnTo>
                  <a:pt x="0" y="15239"/>
                </a:lnTo>
                <a:lnTo>
                  <a:pt x="85343" y="15239"/>
                </a:lnTo>
                <a:lnTo>
                  <a:pt x="85343" y="0"/>
                </a:lnTo>
                <a:close/>
              </a:path>
            </a:pathLst>
          </a:custGeom>
          <a:solidFill>
            <a:srgbClr val="000099"/>
          </a:solidFill>
        </p:spPr>
        <p:txBody>
          <a:bodyPr wrap="square" lIns="0" tIns="0" rIns="0" bIns="0" rtlCol="0"/>
          <a:lstStyle/>
          <a:p>
            <a:endParaRPr/>
          </a:p>
        </p:txBody>
      </p:sp>
      <p:sp>
        <p:nvSpPr>
          <p:cNvPr id="5" name="object 5"/>
          <p:cNvSpPr txBox="1"/>
          <p:nvPr/>
        </p:nvSpPr>
        <p:spPr>
          <a:xfrm>
            <a:off x="293319" y="1153336"/>
            <a:ext cx="8325484" cy="5226685"/>
          </a:xfrm>
          <a:prstGeom prst="rect">
            <a:avLst/>
          </a:prstGeom>
        </p:spPr>
        <p:txBody>
          <a:bodyPr vert="horz" wrap="square" lIns="0" tIns="88900" rIns="0" bIns="0" rtlCol="0">
            <a:spAutoFit/>
          </a:bodyPr>
          <a:lstStyle/>
          <a:p>
            <a:pPr marL="232410" algn="ctr">
              <a:lnSpc>
                <a:spcPct val="100000"/>
              </a:lnSpc>
              <a:spcBef>
                <a:spcPts val="700"/>
              </a:spcBef>
            </a:pPr>
            <a:r>
              <a:rPr sz="2400" u="sng" dirty="0">
                <a:solidFill>
                  <a:srgbClr val="4E3A2F"/>
                </a:solidFill>
                <a:uFill>
                  <a:solidFill>
                    <a:srgbClr val="4E3A2F"/>
                  </a:solidFill>
                </a:uFill>
                <a:latin typeface="Arial Black"/>
                <a:cs typeface="Arial Black"/>
              </a:rPr>
              <a:t>EVENTS</a:t>
            </a:r>
            <a:r>
              <a:rPr sz="2400" u="sng" spc="-45" dirty="0">
                <a:solidFill>
                  <a:srgbClr val="4E3A2F"/>
                </a:solidFill>
                <a:uFill>
                  <a:solidFill>
                    <a:srgbClr val="4E3A2F"/>
                  </a:solidFill>
                </a:uFill>
                <a:latin typeface="Arial Black"/>
                <a:cs typeface="Arial Black"/>
              </a:rPr>
              <a:t> </a:t>
            </a:r>
            <a:r>
              <a:rPr sz="2400" u="sng" dirty="0">
                <a:solidFill>
                  <a:srgbClr val="4E3A2F"/>
                </a:solidFill>
                <a:uFill>
                  <a:solidFill>
                    <a:srgbClr val="4E3A2F"/>
                  </a:solidFill>
                </a:uFill>
                <a:latin typeface="Arial Black"/>
                <a:cs typeface="Arial Black"/>
              </a:rPr>
              <a:t>OCCURRING</a:t>
            </a:r>
            <a:r>
              <a:rPr sz="2400" u="sng" spc="-75" dirty="0">
                <a:solidFill>
                  <a:srgbClr val="4E3A2F"/>
                </a:solidFill>
                <a:uFill>
                  <a:solidFill>
                    <a:srgbClr val="4E3A2F"/>
                  </a:solidFill>
                </a:uFill>
                <a:latin typeface="Arial Black"/>
                <a:cs typeface="Arial Black"/>
              </a:rPr>
              <a:t> </a:t>
            </a:r>
            <a:r>
              <a:rPr sz="2400" u="sng" dirty="0">
                <a:solidFill>
                  <a:srgbClr val="4E3A2F"/>
                </a:solidFill>
                <a:uFill>
                  <a:solidFill>
                    <a:srgbClr val="4E3A2F"/>
                  </a:solidFill>
                </a:uFill>
                <a:latin typeface="Arial Black"/>
                <a:cs typeface="Arial Black"/>
              </a:rPr>
              <a:t>IN</a:t>
            </a:r>
            <a:r>
              <a:rPr sz="2400" u="sng" spc="-65" dirty="0">
                <a:solidFill>
                  <a:srgbClr val="4E3A2F"/>
                </a:solidFill>
                <a:uFill>
                  <a:solidFill>
                    <a:srgbClr val="4E3A2F"/>
                  </a:solidFill>
                </a:uFill>
                <a:latin typeface="Arial Black"/>
                <a:cs typeface="Arial Black"/>
              </a:rPr>
              <a:t> </a:t>
            </a:r>
            <a:r>
              <a:rPr sz="2400" u="sng" dirty="0">
                <a:solidFill>
                  <a:srgbClr val="4E3A2F"/>
                </a:solidFill>
                <a:uFill>
                  <a:solidFill>
                    <a:srgbClr val="4E3A2F"/>
                  </a:solidFill>
                </a:uFill>
                <a:latin typeface="Arial Black"/>
                <a:cs typeface="Arial Black"/>
              </a:rPr>
              <a:t>M</a:t>
            </a:r>
            <a:r>
              <a:rPr sz="2400" u="sng" spc="-80" dirty="0">
                <a:solidFill>
                  <a:srgbClr val="4E3A2F"/>
                </a:solidFill>
                <a:uFill>
                  <a:solidFill>
                    <a:srgbClr val="4E3A2F"/>
                  </a:solidFill>
                </a:uFill>
                <a:latin typeface="Arial Black"/>
                <a:cs typeface="Arial Black"/>
              </a:rPr>
              <a:t> </a:t>
            </a:r>
            <a:r>
              <a:rPr sz="2400" u="sng" spc="-10" dirty="0">
                <a:solidFill>
                  <a:srgbClr val="4E3A2F"/>
                </a:solidFill>
                <a:uFill>
                  <a:solidFill>
                    <a:srgbClr val="4E3A2F"/>
                  </a:solidFill>
                </a:uFill>
                <a:latin typeface="Arial Black"/>
                <a:cs typeface="Arial Black"/>
              </a:rPr>
              <a:t>PHASE:</a:t>
            </a:r>
            <a:endParaRPr sz="2400" dirty="0">
              <a:latin typeface="Arial Black"/>
              <a:cs typeface="Arial Black"/>
            </a:endParaRPr>
          </a:p>
          <a:p>
            <a:pPr marL="12700">
              <a:lnSpc>
                <a:spcPct val="100000"/>
              </a:lnSpc>
              <a:spcBef>
                <a:spcPts val="500"/>
              </a:spcBef>
            </a:pPr>
            <a:r>
              <a:rPr sz="2000" spc="-20" dirty="0">
                <a:latin typeface="Arial Black"/>
                <a:cs typeface="Arial Black"/>
              </a:rPr>
              <a:t>KARYOKINESIS</a:t>
            </a:r>
            <a:r>
              <a:rPr sz="2000" spc="-65" dirty="0">
                <a:latin typeface="Arial Black"/>
                <a:cs typeface="Arial Black"/>
              </a:rPr>
              <a:t> </a:t>
            </a:r>
            <a:r>
              <a:rPr sz="2000" spc="-10" dirty="0">
                <a:latin typeface="Arial Black"/>
                <a:cs typeface="Arial Black"/>
              </a:rPr>
              <a:t>INCLUDES</a:t>
            </a:r>
            <a:endParaRPr sz="2000" dirty="0">
              <a:latin typeface="Arial Black"/>
              <a:cs typeface="Arial Black"/>
            </a:endParaRPr>
          </a:p>
          <a:p>
            <a:pPr marL="469900" marR="5080" indent="-457200">
              <a:lnSpc>
                <a:spcPct val="100000"/>
              </a:lnSpc>
              <a:spcBef>
                <a:spcPts val="480"/>
              </a:spcBef>
              <a:buAutoNum type="arabicPeriod"/>
              <a:tabLst>
                <a:tab pos="469900" algn="l"/>
                <a:tab pos="518159" algn="l"/>
              </a:tabLst>
            </a:pPr>
            <a:r>
              <a:rPr sz="2000" dirty="0">
                <a:solidFill>
                  <a:srgbClr val="990000"/>
                </a:solidFill>
                <a:latin typeface="Arial Black"/>
                <a:cs typeface="Arial Black"/>
              </a:rPr>
              <a:t>	</a:t>
            </a:r>
            <a:r>
              <a:rPr sz="2000" u="sng" dirty="0">
                <a:solidFill>
                  <a:srgbClr val="990000"/>
                </a:solidFill>
                <a:uFill>
                  <a:solidFill>
                    <a:srgbClr val="990000"/>
                  </a:solidFill>
                </a:uFill>
                <a:latin typeface="Arial Black"/>
                <a:cs typeface="Arial Black"/>
              </a:rPr>
              <a:t>PROPHASE</a:t>
            </a:r>
            <a:r>
              <a:rPr sz="2000" u="none" dirty="0">
                <a:solidFill>
                  <a:srgbClr val="990000"/>
                </a:solidFill>
                <a:latin typeface="Arial Black"/>
                <a:cs typeface="Arial Black"/>
              </a:rPr>
              <a:t>:</a:t>
            </a:r>
            <a:r>
              <a:rPr sz="2000" u="none" spc="-135" dirty="0">
                <a:solidFill>
                  <a:srgbClr val="990000"/>
                </a:solidFill>
                <a:latin typeface="Arial Black"/>
                <a:cs typeface="Arial Black"/>
              </a:rPr>
              <a:t> </a:t>
            </a:r>
            <a:r>
              <a:rPr sz="2000" u="none" spc="-20" dirty="0">
                <a:solidFill>
                  <a:srgbClr val="990000"/>
                </a:solidFill>
                <a:latin typeface="Arial Black"/>
                <a:cs typeface="Arial Black"/>
              </a:rPr>
              <a:t>CHROMATID</a:t>
            </a:r>
            <a:r>
              <a:rPr sz="2000" u="none" spc="-135" dirty="0">
                <a:solidFill>
                  <a:srgbClr val="990000"/>
                </a:solidFill>
                <a:latin typeface="Arial Black"/>
                <a:cs typeface="Arial Black"/>
              </a:rPr>
              <a:t> </a:t>
            </a:r>
            <a:r>
              <a:rPr sz="2000" u="none" dirty="0">
                <a:solidFill>
                  <a:srgbClr val="990000"/>
                </a:solidFill>
                <a:latin typeface="Arial Black"/>
                <a:cs typeface="Arial Black"/>
              </a:rPr>
              <a:t>COILING,</a:t>
            </a:r>
            <a:r>
              <a:rPr sz="2000" u="none" spc="-114" dirty="0">
                <a:solidFill>
                  <a:srgbClr val="990000"/>
                </a:solidFill>
                <a:latin typeface="Arial Black"/>
                <a:cs typeface="Arial Black"/>
              </a:rPr>
              <a:t> </a:t>
            </a:r>
            <a:r>
              <a:rPr sz="2000" u="none" spc="-10" dirty="0">
                <a:solidFill>
                  <a:srgbClr val="990000"/>
                </a:solidFill>
                <a:latin typeface="Arial Black"/>
                <a:cs typeface="Arial Black"/>
              </a:rPr>
              <a:t>DISINTEGRATION</a:t>
            </a:r>
            <a:r>
              <a:rPr sz="2000" u="none" spc="-85" dirty="0">
                <a:solidFill>
                  <a:srgbClr val="990000"/>
                </a:solidFill>
                <a:latin typeface="Arial Black"/>
                <a:cs typeface="Arial Black"/>
              </a:rPr>
              <a:t> </a:t>
            </a:r>
            <a:r>
              <a:rPr sz="2000" u="none" spc="-25" dirty="0">
                <a:solidFill>
                  <a:srgbClr val="990000"/>
                </a:solidFill>
                <a:latin typeface="Arial Black"/>
                <a:cs typeface="Arial Black"/>
              </a:rPr>
              <a:t>OF </a:t>
            </a:r>
            <a:r>
              <a:rPr sz="2000" u="none" dirty="0">
                <a:solidFill>
                  <a:srgbClr val="990000"/>
                </a:solidFill>
                <a:latin typeface="Arial Black"/>
                <a:cs typeface="Arial Black"/>
              </a:rPr>
              <a:t>NUCLEAR</a:t>
            </a:r>
            <a:r>
              <a:rPr sz="2000" u="none" spc="-90" dirty="0">
                <a:solidFill>
                  <a:srgbClr val="990000"/>
                </a:solidFill>
                <a:latin typeface="Arial Black"/>
                <a:cs typeface="Arial Black"/>
              </a:rPr>
              <a:t> </a:t>
            </a:r>
            <a:r>
              <a:rPr sz="2000" u="none" dirty="0">
                <a:solidFill>
                  <a:srgbClr val="990000"/>
                </a:solidFill>
                <a:latin typeface="Arial Black"/>
                <a:cs typeface="Arial Black"/>
              </a:rPr>
              <a:t>MEMBRANE</a:t>
            </a:r>
            <a:r>
              <a:rPr sz="2000" u="none" spc="-80" dirty="0">
                <a:solidFill>
                  <a:srgbClr val="990000"/>
                </a:solidFill>
                <a:latin typeface="Arial Black"/>
                <a:cs typeface="Arial Black"/>
              </a:rPr>
              <a:t> </a:t>
            </a:r>
            <a:r>
              <a:rPr sz="2000" u="none" dirty="0">
                <a:solidFill>
                  <a:srgbClr val="990000"/>
                </a:solidFill>
                <a:latin typeface="Arial Black"/>
                <a:cs typeface="Arial Black"/>
              </a:rPr>
              <a:t>AND</a:t>
            </a:r>
            <a:r>
              <a:rPr sz="2000" u="none" spc="-110" dirty="0">
                <a:solidFill>
                  <a:srgbClr val="990000"/>
                </a:solidFill>
                <a:latin typeface="Arial Black"/>
                <a:cs typeface="Arial Black"/>
              </a:rPr>
              <a:t> </a:t>
            </a:r>
            <a:r>
              <a:rPr sz="2000" u="none" dirty="0">
                <a:solidFill>
                  <a:srgbClr val="990000"/>
                </a:solidFill>
                <a:latin typeface="Arial Black"/>
                <a:cs typeface="Arial Black"/>
              </a:rPr>
              <a:t>NUCLEOLUS,</a:t>
            </a:r>
            <a:r>
              <a:rPr sz="2000" u="none" spc="-50" dirty="0">
                <a:solidFill>
                  <a:srgbClr val="990000"/>
                </a:solidFill>
                <a:latin typeface="Arial Black"/>
                <a:cs typeface="Arial Black"/>
              </a:rPr>
              <a:t> </a:t>
            </a:r>
            <a:r>
              <a:rPr sz="2000" u="none" spc="-10" dirty="0">
                <a:solidFill>
                  <a:srgbClr val="990000"/>
                </a:solidFill>
                <a:latin typeface="Arial Black"/>
                <a:cs typeface="Arial Black"/>
              </a:rPr>
              <a:t>SPINDLE FORMATION</a:t>
            </a:r>
            <a:endParaRPr sz="2000" dirty="0">
              <a:latin typeface="Arial Black"/>
              <a:cs typeface="Arial Black"/>
            </a:endParaRPr>
          </a:p>
          <a:p>
            <a:pPr marL="436245" indent="-423545">
              <a:lnSpc>
                <a:spcPct val="100000"/>
              </a:lnSpc>
              <a:spcBef>
                <a:spcPts val="484"/>
              </a:spcBef>
              <a:buAutoNum type="arabicPeriod"/>
              <a:tabLst>
                <a:tab pos="436245" algn="l"/>
              </a:tabLst>
            </a:pPr>
            <a:r>
              <a:rPr sz="2000" u="sng" spc="-20" dirty="0">
                <a:solidFill>
                  <a:srgbClr val="000099"/>
                </a:solidFill>
                <a:uFill>
                  <a:solidFill>
                    <a:srgbClr val="000099"/>
                  </a:solidFill>
                </a:uFill>
                <a:latin typeface="Arial Black"/>
                <a:cs typeface="Arial Black"/>
              </a:rPr>
              <a:t>METAPHASE</a:t>
            </a:r>
            <a:r>
              <a:rPr sz="2000" u="none" spc="-20" dirty="0">
                <a:solidFill>
                  <a:srgbClr val="000099"/>
                </a:solidFill>
                <a:latin typeface="Arial Black"/>
                <a:cs typeface="Arial Black"/>
              </a:rPr>
              <a:t>:</a:t>
            </a:r>
            <a:r>
              <a:rPr sz="2000" u="none" spc="-110" dirty="0">
                <a:solidFill>
                  <a:srgbClr val="000099"/>
                </a:solidFill>
                <a:latin typeface="Arial Black"/>
                <a:cs typeface="Arial Black"/>
              </a:rPr>
              <a:t> </a:t>
            </a:r>
            <a:r>
              <a:rPr sz="2000" u="none" dirty="0">
                <a:solidFill>
                  <a:srgbClr val="000099"/>
                </a:solidFill>
                <a:latin typeface="Arial Black"/>
                <a:cs typeface="Arial Black"/>
              </a:rPr>
              <a:t>CHROMOSOMAL</a:t>
            </a:r>
            <a:r>
              <a:rPr sz="2000" u="none" spc="-95" dirty="0">
                <a:solidFill>
                  <a:srgbClr val="000099"/>
                </a:solidFill>
                <a:latin typeface="Arial Black"/>
                <a:cs typeface="Arial Black"/>
              </a:rPr>
              <a:t> </a:t>
            </a:r>
            <a:r>
              <a:rPr sz="2000" u="none" spc="-30" dirty="0">
                <a:solidFill>
                  <a:srgbClr val="000099"/>
                </a:solidFill>
                <a:latin typeface="Arial Black"/>
                <a:cs typeface="Arial Black"/>
              </a:rPr>
              <a:t>ORIENTATION</a:t>
            </a:r>
            <a:r>
              <a:rPr sz="2000" u="none" spc="-95" dirty="0">
                <a:solidFill>
                  <a:srgbClr val="000099"/>
                </a:solidFill>
                <a:latin typeface="Arial Black"/>
                <a:cs typeface="Arial Black"/>
              </a:rPr>
              <a:t> </a:t>
            </a:r>
            <a:r>
              <a:rPr sz="2000" u="none" dirty="0">
                <a:solidFill>
                  <a:srgbClr val="000099"/>
                </a:solidFill>
                <a:latin typeface="Arial Black"/>
                <a:cs typeface="Arial Black"/>
              </a:rPr>
              <a:t>AT</a:t>
            </a:r>
            <a:r>
              <a:rPr sz="2000" u="none" spc="-130" dirty="0">
                <a:solidFill>
                  <a:srgbClr val="000099"/>
                </a:solidFill>
                <a:latin typeface="Arial Black"/>
                <a:cs typeface="Arial Black"/>
              </a:rPr>
              <a:t> </a:t>
            </a:r>
            <a:r>
              <a:rPr sz="2000" u="none" spc="-25" dirty="0">
                <a:solidFill>
                  <a:srgbClr val="000099"/>
                </a:solidFill>
                <a:latin typeface="Arial Black"/>
                <a:cs typeface="Arial Black"/>
              </a:rPr>
              <a:t>THE</a:t>
            </a:r>
            <a:endParaRPr sz="2000" dirty="0">
              <a:latin typeface="Arial Black"/>
              <a:cs typeface="Arial Black"/>
            </a:endParaRPr>
          </a:p>
          <a:p>
            <a:pPr marL="469900">
              <a:lnSpc>
                <a:spcPct val="100000"/>
              </a:lnSpc>
            </a:pPr>
            <a:r>
              <a:rPr sz="2000" spc="-30" dirty="0">
                <a:solidFill>
                  <a:srgbClr val="000099"/>
                </a:solidFill>
                <a:latin typeface="Arial Black"/>
                <a:cs typeface="Arial Black"/>
              </a:rPr>
              <a:t>EQUATORIAL</a:t>
            </a:r>
            <a:r>
              <a:rPr sz="2000" spc="-95" dirty="0">
                <a:solidFill>
                  <a:srgbClr val="000099"/>
                </a:solidFill>
                <a:latin typeface="Arial Black"/>
                <a:cs typeface="Arial Black"/>
              </a:rPr>
              <a:t> </a:t>
            </a:r>
            <a:r>
              <a:rPr sz="2000" spc="-10" dirty="0">
                <a:solidFill>
                  <a:srgbClr val="000099"/>
                </a:solidFill>
                <a:latin typeface="Arial Black"/>
                <a:cs typeface="Arial Black"/>
              </a:rPr>
              <a:t>PLANE</a:t>
            </a:r>
            <a:endParaRPr sz="2000" dirty="0">
              <a:latin typeface="Arial Black"/>
              <a:cs typeface="Arial Black"/>
            </a:endParaRPr>
          </a:p>
          <a:p>
            <a:pPr marL="436245" indent="-423545">
              <a:lnSpc>
                <a:spcPct val="100000"/>
              </a:lnSpc>
              <a:spcBef>
                <a:spcPts val="480"/>
              </a:spcBef>
              <a:buAutoNum type="arabicPeriod" startAt="3"/>
              <a:tabLst>
                <a:tab pos="436245" algn="l"/>
              </a:tabLst>
            </a:pPr>
            <a:r>
              <a:rPr sz="2000" u="sng" dirty="0">
                <a:solidFill>
                  <a:srgbClr val="990000"/>
                </a:solidFill>
                <a:uFill>
                  <a:solidFill>
                    <a:srgbClr val="990000"/>
                  </a:solidFill>
                </a:uFill>
                <a:latin typeface="Arial Black"/>
                <a:cs typeface="Arial Black"/>
              </a:rPr>
              <a:t>ANAPHASE:</a:t>
            </a:r>
            <a:r>
              <a:rPr sz="2000" u="sng" spc="-105" dirty="0">
                <a:solidFill>
                  <a:srgbClr val="990000"/>
                </a:solidFill>
                <a:uFill>
                  <a:solidFill>
                    <a:srgbClr val="990000"/>
                  </a:solidFill>
                </a:uFill>
                <a:latin typeface="Arial Black"/>
                <a:cs typeface="Arial Black"/>
              </a:rPr>
              <a:t> </a:t>
            </a:r>
            <a:r>
              <a:rPr sz="2000" u="none" spc="-10" dirty="0">
                <a:solidFill>
                  <a:srgbClr val="990000"/>
                </a:solidFill>
                <a:latin typeface="Arial Black"/>
                <a:cs typeface="Arial Black"/>
              </a:rPr>
              <a:t>MOVEMENTS</a:t>
            </a:r>
            <a:r>
              <a:rPr sz="2000" u="none" spc="-15" dirty="0">
                <a:solidFill>
                  <a:srgbClr val="990000"/>
                </a:solidFill>
                <a:latin typeface="Arial Black"/>
                <a:cs typeface="Arial Black"/>
              </a:rPr>
              <a:t> </a:t>
            </a:r>
            <a:r>
              <a:rPr sz="2000" u="none" dirty="0">
                <a:solidFill>
                  <a:srgbClr val="990000"/>
                </a:solidFill>
                <a:latin typeface="Arial Black"/>
                <a:cs typeface="Arial Black"/>
              </a:rPr>
              <a:t>OF</a:t>
            </a:r>
            <a:r>
              <a:rPr sz="2000" u="none" spc="-105" dirty="0">
                <a:solidFill>
                  <a:srgbClr val="990000"/>
                </a:solidFill>
                <a:latin typeface="Arial Black"/>
                <a:cs typeface="Arial Black"/>
              </a:rPr>
              <a:t> </a:t>
            </a:r>
            <a:r>
              <a:rPr sz="2000" u="none" spc="-20" dirty="0">
                <a:solidFill>
                  <a:srgbClr val="990000"/>
                </a:solidFill>
                <a:latin typeface="Arial Black"/>
                <a:cs typeface="Arial Black"/>
              </a:rPr>
              <a:t>CHROMATIDS</a:t>
            </a:r>
            <a:r>
              <a:rPr sz="2000" u="none" spc="-90" dirty="0">
                <a:solidFill>
                  <a:srgbClr val="990000"/>
                </a:solidFill>
                <a:latin typeface="Arial Black"/>
                <a:cs typeface="Arial Black"/>
              </a:rPr>
              <a:t> </a:t>
            </a:r>
            <a:r>
              <a:rPr sz="2000" u="none" spc="-10" dirty="0">
                <a:solidFill>
                  <a:srgbClr val="990000"/>
                </a:solidFill>
                <a:latin typeface="Arial Black"/>
                <a:cs typeface="Arial Black"/>
              </a:rPr>
              <a:t>TOWARDS</a:t>
            </a:r>
            <a:endParaRPr sz="2000" dirty="0">
              <a:latin typeface="Arial Black"/>
              <a:cs typeface="Arial Black"/>
            </a:endParaRPr>
          </a:p>
          <a:p>
            <a:pPr marL="469900">
              <a:lnSpc>
                <a:spcPct val="100000"/>
              </a:lnSpc>
            </a:pPr>
            <a:r>
              <a:rPr sz="2000" dirty="0">
                <a:solidFill>
                  <a:srgbClr val="990000"/>
                </a:solidFill>
                <a:latin typeface="Arial Black"/>
                <a:cs typeface="Arial Black"/>
              </a:rPr>
              <a:t>THE</a:t>
            </a:r>
            <a:r>
              <a:rPr sz="2000" spc="-80" dirty="0">
                <a:solidFill>
                  <a:srgbClr val="990000"/>
                </a:solidFill>
                <a:latin typeface="Arial Black"/>
                <a:cs typeface="Arial Black"/>
              </a:rPr>
              <a:t> </a:t>
            </a:r>
            <a:r>
              <a:rPr sz="2000" dirty="0">
                <a:solidFill>
                  <a:srgbClr val="990000"/>
                </a:solidFill>
                <a:latin typeface="Arial Black"/>
                <a:cs typeface="Arial Black"/>
              </a:rPr>
              <a:t>OPPOSITE</a:t>
            </a:r>
            <a:r>
              <a:rPr sz="2000" spc="-55" dirty="0">
                <a:solidFill>
                  <a:srgbClr val="990000"/>
                </a:solidFill>
                <a:latin typeface="Arial Black"/>
                <a:cs typeface="Arial Black"/>
              </a:rPr>
              <a:t> </a:t>
            </a:r>
            <a:r>
              <a:rPr sz="2000" spc="-10" dirty="0">
                <a:solidFill>
                  <a:srgbClr val="990000"/>
                </a:solidFill>
                <a:latin typeface="Arial Black"/>
                <a:cs typeface="Arial Black"/>
              </a:rPr>
              <a:t>POLES</a:t>
            </a:r>
            <a:endParaRPr sz="2000" dirty="0">
              <a:latin typeface="Arial Black"/>
              <a:cs typeface="Arial Black"/>
            </a:endParaRPr>
          </a:p>
          <a:p>
            <a:pPr marL="434975" indent="-337185">
              <a:lnSpc>
                <a:spcPct val="100000"/>
              </a:lnSpc>
              <a:spcBef>
                <a:spcPts val="480"/>
              </a:spcBef>
              <a:buAutoNum type="arabicPeriod" startAt="4"/>
              <a:tabLst>
                <a:tab pos="434975" algn="l"/>
              </a:tabLst>
            </a:pPr>
            <a:r>
              <a:rPr sz="2000" u="sng" dirty="0">
                <a:solidFill>
                  <a:srgbClr val="000099"/>
                </a:solidFill>
                <a:uFill>
                  <a:solidFill>
                    <a:srgbClr val="000099"/>
                  </a:solidFill>
                </a:uFill>
                <a:latin typeface="Arial Black"/>
                <a:cs typeface="Arial Black"/>
              </a:rPr>
              <a:t>TELOPHASE:</a:t>
            </a:r>
            <a:r>
              <a:rPr sz="2000" u="sng" spc="-70" dirty="0">
                <a:solidFill>
                  <a:srgbClr val="000099"/>
                </a:solidFill>
                <a:uFill>
                  <a:solidFill>
                    <a:srgbClr val="000099"/>
                  </a:solidFill>
                </a:uFill>
                <a:latin typeface="Arial Black"/>
                <a:cs typeface="Arial Black"/>
              </a:rPr>
              <a:t> </a:t>
            </a:r>
            <a:r>
              <a:rPr sz="2000" u="none" spc="-10" dirty="0">
                <a:solidFill>
                  <a:srgbClr val="000099"/>
                </a:solidFill>
                <a:latin typeface="Arial Black"/>
                <a:cs typeface="Arial Black"/>
              </a:rPr>
              <a:t>RECONSTRUCTION</a:t>
            </a:r>
            <a:r>
              <a:rPr sz="2000" u="none" spc="-70" dirty="0">
                <a:solidFill>
                  <a:srgbClr val="000099"/>
                </a:solidFill>
                <a:latin typeface="Arial Black"/>
                <a:cs typeface="Arial Black"/>
              </a:rPr>
              <a:t> </a:t>
            </a:r>
            <a:r>
              <a:rPr sz="2000" u="none" dirty="0">
                <a:solidFill>
                  <a:srgbClr val="000099"/>
                </a:solidFill>
                <a:latin typeface="Arial Black"/>
                <a:cs typeface="Arial Black"/>
              </a:rPr>
              <a:t>OF</a:t>
            </a:r>
            <a:r>
              <a:rPr sz="2000" u="none" spc="-85" dirty="0">
                <a:solidFill>
                  <a:srgbClr val="000099"/>
                </a:solidFill>
                <a:latin typeface="Arial Black"/>
                <a:cs typeface="Arial Black"/>
              </a:rPr>
              <a:t> </a:t>
            </a:r>
            <a:r>
              <a:rPr sz="2000" u="none" spc="-20" dirty="0">
                <a:solidFill>
                  <a:srgbClr val="000099"/>
                </a:solidFill>
                <a:latin typeface="Arial Black"/>
                <a:cs typeface="Arial Black"/>
              </a:rPr>
              <a:t>DAUGHTER</a:t>
            </a:r>
            <a:r>
              <a:rPr sz="2000" u="none" spc="-85" dirty="0">
                <a:solidFill>
                  <a:srgbClr val="000099"/>
                </a:solidFill>
                <a:latin typeface="Arial Black"/>
                <a:cs typeface="Arial Black"/>
              </a:rPr>
              <a:t> </a:t>
            </a:r>
            <a:r>
              <a:rPr sz="2000" u="none" spc="-10" dirty="0">
                <a:solidFill>
                  <a:srgbClr val="000099"/>
                </a:solidFill>
                <a:latin typeface="Arial Black"/>
                <a:cs typeface="Arial Black"/>
              </a:rPr>
              <a:t>NUCLEI</a:t>
            </a:r>
            <a:endParaRPr sz="2000" dirty="0">
              <a:latin typeface="Arial Black"/>
              <a:cs typeface="Arial Black"/>
            </a:endParaRPr>
          </a:p>
          <a:p>
            <a:pPr>
              <a:lnSpc>
                <a:spcPct val="100000"/>
              </a:lnSpc>
              <a:spcBef>
                <a:spcPts val="545"/>
              </a:spcBef>
            </a:pPr>
            <a:endParaRPr sz="2000" dirty="0">
              <a:latin typeface="Arial Black"/>
              <a:cs typeface="Arial Black"/>
            </a:endParaRPr>
          </a:p>
          <a:p>
            <a:pPr marL="12700">
              <a:lnSpc>
                <a:spcPct val="100000"/>
              </a:lnSpc>
            </a:pPr>
            <a:r>
              <a:rPr sz="2000" spc="-10" dirty="0">
                <a:latin typeface="Arial Black"/>
                <a:cs typeface="Arial Black"/>
              </a:rPr>
              <a:t>CYTOKINESIS</a:t>
            </a:r>
            <a:r>
              <a:rPr sz="2000" spc="-75" dirty="0">
                <a:latin typeface="Arial Black"/>
                <a:cs typeface="Arial Black"/>
              </a:rPr>
              <a:t> </a:t>
            </a:r>
            <a:r>
              <a:rPr sz="2000" spc="-10" dirty="0">
                <a:latin typeface="Arial Black"/>
                <a:cs typeface="Arial Black"/>
              </a:rPr>
              <a:t>INCLUDES</a:t>
            </a:r>
            <a:endParaRPr sz="2000" dirty="0">
              <a:latin typeface="Arial Black"/>
              <a:cs typeface="Arial Black"/>
            </a:endParaRPr>
          </a:p>
          <a:p>
            <a:pPr marL="73660" marR="15875" indent="24130">
              <a:lnSpc>
                <a:spcPct val="100000"/>
              </a:lnSpc>
              <a:spcBef>
                <a:spcPts val="480"/>
              </a:spcBef>
            </a:pPr>
            <a:r>
              <a:rPr sz="2000" spc="-20" dirty="0">
                <a:solidFill>
                  <a:srgbClr val="990000"/>
                </a:solidFill>
                <a:latin typeface="Arial Black"/>
                <a:cs typeface="Arial Black"/>
              </a:rPr>
              <a:t>FORMATION</a:t>
            </a:r>
            <a:r>
              <a:rPr sz="2000" spc="-65" dirty="0">
                <a:solidFill>
                  <a:srgbClr val="990000"/>
                </a:solidFill>
                <a:latin typeface="Arial Black"/>
                <a:cs typeface="Arial Black"/>
              </a:rPr>
              <a:t> </a:t>
            </a:r>
            <a:r>
              <a:rPr sz="2000" dirty="0">
                <a:solidFill>
                  <a:srgbClr val="990000"/>
                </a:solidFill>
                <a:latin typeface="Arial Black"/>
                <a:cs typeface="Arial Black"/>
              </a:rPr>
              <a:t>OF</a:t>
            </a:r>
            <a:r>
              <a:rPr sz="2000" spc="-114" dirty="0">
                <a:solidFill>
                  <a:srgbClr val="990000"/>
                </a:solidFill>
                <a:latin typeface="Arial Black"/>
                <a:cs typeface="Arial Black"/>
              </a:rPr>
              <a:t> </a:t>
            </a:r>
            <a:r>
              <a:rPr sz="2000" dirty="0">
                <a:solidFill>
                  <a:srgbClr val="990000"/>
                </a:solidFill>
                <a:latin typeface="Arial Black"/>
                <a:cs typeface="Arial Black"/>
              </a:rPr>
              <a:t>CELL</a:t>
            </a:r>
            <a:r>
              <a:rPr sz="2000" spc="-90" dirty="0">
                <a:solidFill>
                  <a:srgbClr val="990000"/>
                </a:solidFill>
                <a:latin typeface="Arial Black"/>
                <a:cs typeface="Arial Black"/>
              </a:rPr>
              <a:t> </a:t>
            </a:r>
            <a:r>
              <a:rPr sz="2000" spc="-10" dirty="0">
                <a:solidFill>
                  <a:srgbClr val="990000"/>
                </a:solidFill>
                <a:latin typeface="Arial Black"/>
                <a:cs typeface="Arial Black"/>
              </a:rPr>
              <a:t>PLATE</a:t>
            </a:r>
            <a:r>
              <a:rPr sz="2000" spc="-60" dirty="0">
                <a:solidFill>
                  <a:srgbClr val="990000"/>
                </a:solidFill>
                <a:latin typeface="Arial Black"/>
                <a:cs typeface="Arial Black"/>
              </a:rPr>
              <a:t> </a:t>
            </a:r>
            <a:r>
              <a:rPr sz="2000" dirty="0">
                <a:solidFill>
                  <a:srgbClr val="990000"/>
                </a:solidFill>
                <a:latin typeface="Arial Black"/>
                <a:cs typeface="Arial Black"/>
              </a:rPr>
              <a:t>LEADING</a:t>
            </a:r>
            <a:r>
              <a:rPr sz="2000" spc="-105" dirty="0">
                <a:solidFill>
                  <a:srgbClr val="990000"/>
                </a:solidFill>
                <a:latin typeface="Arial Black"/>
                <a:cs typeface="Arial Black"/>
              </a:rPr>
              <a:t> </a:t>
            </a:r>
            <a:r>
              <a:rPr sz="2000" dirty="0">
                <a:solidFill>
                  <a:srgbClr val="990000"/>
                </a:solidFill>
                <a:latin typeface="Arial Black"/>
                <a:cs typeface="Arial Black"/>
              </a:rPr>
              <a:t>TO</a:t>
            </a:r>
            <a:r>
              <a:rPr sz="2000" spc="-85" dirty="0">
                <a:solidFill>
                  <a:srgbClr val="990000"/>
                </a:solidFill>
                <a:latin typeface="Arial Black"/>
                <a:cs typeface="Arial Black"/>
              </a:rPr>
              <a:t> </a:t>
            </a:r>
            <a:r>
              <a:rPr sz="2000" dirty="0">
                <a:solidFill>
                  <a:srgbClr val="990000"/>
                </a:solidFill>
                <a:latin typeface="Arial Black"/>
                <a:cs typeface="Arial Black"/>
              </a:rPr>
              <a:t>EQUAL</a:t>
            </a:r>
            <a:r>
              <a:rPr sz="2000" spc="-90" dirty="0">
                <a:solidFill>
                  <a:srgbClr val="990000"/>
                </a:solidFill>
                <a:latin typeface="Arial Black"/>
                <a:cs typeface="Arial Black"/>
              </a:rPr>
              <a:t> </a:t>
            </a:r>
            <a:r>
              <a:rPr sz="2000" spc="-10" dirty="0">
                <a:solidFill>
                  <a:srgbClr val="990000"/>
                </a:solidFill>
                <a:latin typeface="Arial Black"/>
                <a:cs typeface="Arial Black"/>
              </a:rPr>
              <a:t>DIVISION </a:t>
            </a:r>
            <a:r>
              <a:rPr sz="2000" dirty="0">
                <a:solidFill>
                  <a:srgbClr val="990000"/>
                </a:solidFill>
                <a:latin typeface="Arial Black"/>
                <a:cs typeface="Arial Black"/>
              </a:rPr>
              <a:t>OF</a:t>
            </a:r>
            <a:r>
              <a:rPr sz="2000" spc="-85" dirty="0">
                <a:solidFill>
                  <a:srgbClr val="990000"/>
                </a:solidFill>
                <a:latin typeface="Arial Black"/>
                <a:cs typeface="Arial Black"/>
              </a:rPr>
              <a:t> </a:t>
            </a:r>
            <a:r>
              <a:rPr sz="2000" dirty="0">
                <a:solidFill>
                  <a:srgbClr val="990000"/>
                </a:solidFill>
                <a:latin typeface="Arial Black"/>
                <a:cs typeface="Arial Black"/>
              </a:rPr>
              <a:t>CYTOPLASM,</a:t>
            </a:r>
            <a:r>
              <a:rPr sz="2000" spc="-60" dirty="0">
                <a:solidFill>
                  <a:srgbClr val="990000"/>
                </a:solidFill>
                <a:latin typeface="Arial Black"/>
                <a:cs typeface="Arial Black"/>
              </a:rPr>
              <a:t> </a:t>
            </a:r>
            <a:r>
              <a:rPr sz="2000" dirty="0">
                <a:solidFill>
                  <a:srgbClr val="990000"/>
                </a:solidFill>
                <a:latin typeface="Arial Black"/>
                <a:cs typeface="Arial Black"/>
              </a:rPr>
              <a:t>NUCLEI,</a:t>
            </a:r>
            <a:r>
              <a:rPr sz="2000" spc="-85" dirty="0">
                <a:solidFill>
                  <a:srgbClr val="990000"/>
                </a:solidFill>
                <a:latin typeface="Arial Black"/>
                <a:cs typeface="Arial Black"/>
              </a:rPr>
              <a:t> </a:t>
            </a:r>
            <a:r>
              <a:rPr sz="2000" dirty="0">
                <a:solidFill>
                  <a:srgbClr val="990000"/>
                </a:solidFill>
                <a:latin typeface="Arial Black"/>
                <a:cs typeface="Arial Black"/>
              </a:rPr>
              <a:t>CELL</a:t>
            </a:r>
            <a:r>
              <a:rPr sz="2000" spc="-80" dirty="0">
                <a:solidFill>
                  <a:srgbClr val="990000"/>
                </a:solidFill>
                <a:latin typeface="Arial Black"/>
                <a:cs typeface="Arial Black"/>
              </a:rPr>
              <a:t> </a:t>
            </a:r>
            <a:r>
              <a:rPr sz="2000" dirty="0">
                <a:solidFill>
                  <a:srgbClr val="990000"/>
                </a:solidFill>
                <a:latin typeface="Arial Black"/>
                <a:cs typeface="Arial Black"/>
              </a:rPr>
              <a:t>ORGANELLES</a:t>
            </a:r>
            <a:r>
              <a:rPr sz="2000" spc="-25" dirty="0">
                <a:solidFill>
                  <a:srgbClr val="990000"/>
                </a:solidFill>
                <a:latin typeface="Arial Black"/>
                <a:cs typeface="Arial Black"/>
              </a:rPr>
              <a:t> </a:t>
            </a:r>
            <a:r>
              <a:rPr sz="2000" dirty="0">
                <a:solidFill>
                  <a:srgbClr val="990000"/>
                </a:solidFill>
                <a:latin typeface="Arial Black"/>
                <a:cs typeface="Arial Black"/>
              </a:rPr>
              <a:t>AND</a:t>
            </a:r>
            <a:r>
              <a:rPr sz="2000" spc="-110" dirty="0">
                <a:solidFill>
                  <a:srgbClr val="990000"/>
                </a:solidFill>
                <a:latin typeface="Arial Black"/>
                <a:cs typeface="Arial Black"/>
              </a:rPr>
              <a:t> </a:t>
            </a:r>
            <a:r>
              <a:rPr sz="2000" spc="-20" dirty="0">
                <a:solidFill>
                  <a:srgbClr val="990000"/>
                </a:solidFill>
                <a:latin typeface="Arial Black"/>
                <a:cs typeface="Arial Black"/>
              </a:rPr>
              <a:t>CELL </a:t>
            </a:r>
            <a:r>
              <a:rPr sz="2000" dirty="0">
                <a:solidFill>
                  <a:srgbClr val="990000"/>
                </a:solidFill>
                <a:latin typeface="Arial Black"/>
                <a:cs typeface="Arial Black"/>
              </a:rPr>
              <a:t>MEMBRANE</a:t>
            </a:r>
            <a:r>
              <a:rPr sz="2000" spc="-95" dirty="0">
                <a:solidFill>
                  <a:srgbClr val="990000"/>
                </a:solidFill>
                <a:latin typeface="Arial Black"/>
                <a:cs typeface="Arial Black"/>
              </a:rPr>
              <a:t> </a:t>
            </a:r>
            <a:r>
              <a:rPr sz="2000" dirty="0">
                <a:solidFill>
                  <a:srgbClr val="990000"/>
                </a:solidFill>
                <a:latin typeface="Arial Black"/>
                <a:cs typeface="Arial Black"/>
              </a:rPr>
              <a:t>INTO</a:t>
            </a:r>
            <a:r>
              <a:rPr sz="2000" spc="-100" dirty="0">
                <a:solidFill>
                  <a:srgbClr val="990000"/>
                </a:solidFill>
                <a:latin typeface="Arial Black"/>
                <a:cs typeface="Arial Black"/>
              </a:rPr>
              <a:t> </a:t>
            </a:r>
            <a:r>
              <a:rPr sz="2000" dirty="0">
                <a:solidFill>
                  <a:srgbClr val="990000"/>
                </a:solidFill>
                <a:latin typeface="Arial Black"/>
                <a:cs typeface="Arial Black"/>
              </a:rPr>
              <a:t>TWO</a:t>
            </a:r>
            <a:r>
              <a:rPr sz="2000" spc="-120" dirty="0">
                <a:solidFill>
                  <a:srgbClr val="990000"/>
                </a:solidFill>
                <a:latin typeface="Arial Black"/>
                <a:cs typeface="Arial Black"/>
              </a:rPr>
              <a:t> </a:t>
            </a:r>
            <a:r>
              <a:rPr sz="2000" spc="-20" dirty="0">
                <a:solidFill>
                  <a:srgbClr val="990000"/>
                </a:solidFill>
                <a:latin typeface="Arial Black"/>
                <a:cs typeface="Arial Black"/>
              </a:rPr>
              <a:t>DAUGHTER</a:t>
            </a:r>
            <a:r>
              <a:rPr sz="2000" spc="-90" dirty="0">
                <a:solidFill>
                  <a:srgbClr val="990000"/>
                </a:solidFill>
                <a:latin typeface="Arial Black"/>
                <a:cs typeface="Arial Black"/>
              </a:rPr>
              <a:t> </a:t>
            </a:r>
            <a:r>
              <a:rPr sz="2000" spc="-10" dirty="0">
                <a:solidFill>
                  <a:srgbClr val="990000"/>
                </a:solidFill>
                <a:latin typeface="Arial Black"/>
                <a:cs typeface="Arial Black"/>
              </a:rPr>
              <a:t>CELLS</a:t>
            </a:r>
            <a:endParaRPr sz="2000" dirty="0">
              <a:latin typeface="Arial Black"/>
              <a:cs typeface="Arial Black"/>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3045967" y="423494"/>
            <a:ext cx="3152140" cy="574675"/>
          </a:xfrm>
          <a:prstGeom prst="rect">
            <a:avLst/>
          </a:prstGeom>
        </p:spPr>
        <p:txBody>
          <a:bodyPr vert="horz" wrap="square" lIns="0" tIns="12700" rIns="0" bIns="0" rtlCol="0">
            <a:spAutoFit/>
          </a:bodyPr>
          <a:lstStyle/>
          <a:p>
            <a:pPr marL="12700">
              <a:lnSpc>
                <a:spcPct val="100000"/>
              </a:lnSpc>
              <a:spcBef>
                <a:spcPts val="100"/>
              </a:spcBef>
            </a:pPr>
            <a:r>
              <a:rPr dirty="0"/>
              <a:t>CELL</a:t>
            </a:r>
            <a:r>
              <a:rPr spc="-5" dirty="0"/>
              <a:t> </a:t>
            </a:r>
            <a:r>
              <a:rPr spc="-25" dirty="0"/>
              <a:t>CYCLE</a:t>
            </a:r>
          </a:p>
        </p:txBody>
      </p:sp>
      <p:pic>
        <p:nvPicPr>
          <p:cNvPr id="4" name="object 4"/>
          <p:cNvPicPr/>
          <p:nvPr/>
        </p:nvPicPr>
        <p:blipFill>
          <a:blip r:embed="rId2" cstate="print"/>
          <a:stretch>
            <a:fillRect/>
          </a:stretch>
        </p:blipFill>
        <p:spPr>
          <a:xfrm>
            <a:off x="0" y="1295400"/>
            <a:ext cx="9144000" cy="3810000"/>
          </a:xfrm>
          <a:prstGeom prst="rect">
            <a:avLst/>
          </a:prstGeom>
        </p:spPr>
      </p:pic>
      <p:sp>
        <p:nvSpPr>
          <p:cNvPr id="5" name="object 5"/>
          <p:cNvSpPr txBox="1"/>
          <p:nvPr/>
        </p:nvSpPr>
        <p:spPr>
          <a:xfrm>
            <a:off x="2732277" y="5664200"/>
            <a:ext cx="3973323" cy="443711"/>
          </a:xfrm>
          <a:prstGeom prst="rect">
            <a:avLst/>
          </a:prstGeom>
        </p:spPr>
        <p:txBody>
          <a:bodyPr vert="horz" wrap="square" lIns="0" tIns="12700" rIns="0" bIns="0" rtlCol="0">
            <a:spAutoFit/>
          </a:bodyPr>
          <a:lstStyle/>
          <a:p>
            <a:pPr marL="12700">
              <a:lnSpc>
                <a:spcPct val="100000"/>
              </a:lnSpc>
              <a:spcBef>
                <a:spcPts val="100"/>
              </a:spcBef>
            </a:pPr>
            <a:r>
              <a:rPr sz="2800" dirty="0">
                <a:latin typeface="Arial Black"/>
                <a:cs typeface="Arial Black"/>
              </a:rPr>
              <a:t>Stages</a:t>
            </a:r>
            <a:r>
              <a:rPr sz="2800" spc="10" dirty="0">
                <a:latin typeface="Arial Black"/>
                <a:cs typeface="Arial Black"/>
              </a:rPr>
              <a:t> </a:t>
            </a:r>
            <a:r>
              <a:rPr sz="2800" dirty="0">
                <a:latin typeface="Arial Black"/>
                <a:cs typeface="Arial Black"/>
              </a:rPr>
              <a:t>of</a:t>
            </a:r>
            <a:r>
              <a:rPr sz="2800" spc="80" dirty="0">
                <a:latin typeface="Arial Black"/>
                <a:cs typeface="Arial Black"/>
              </a:rPr>
              <a:t> </a:t>
            </a:r>
            <a:r>
              <a:rPr sz="2800" dirty="0">
                <a:latin typeface="Arial Black"/>
                <a:cs typeface="Arial Black"/>
              </a:rPr>
              <a:t>cell</a:t>
            </a:r>
            <a:r>
              <a:rPr sz="2800" spc="-10" dirty="0">
                <a:latin typeface="Arial Black"/>
                <a:cs typeface="Arial Black"/>
              </a:rPr>
              <a:t> </a:t>
            </a:r>
            <a:r>
              <a:rPr sz="2800" spc="-20" dirty="0">
                <a:latin typeface="Arial Black"/>
                <a:cs typeface="Arial Black"/>
              </a:rPr>
              <a:t>cycle</a:t>
            </a:r>
            <a:endParaRPr sz="2800" dirty="0">
              <a:latin typeface="Arial Black"/>
              <a:cs typeface="Arial Black"/>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57</TotalTime>
  <Words>1320</Words>
  <Application>Microsoft Office PowerPoint</Application>
  <PresentationFormat>On-screen Show (4:3)</PresentationFormat>
  <Paragraphs>199</Paragraphs>
  <Slides>20</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 Black</vt:lpstr>
      <vt:lpstr>Calibri</vt:lpstr>
      <vt:lpstr>Georgia</vt:lpstr>
      <vt:lpstr>Wingdings</vt:lpstr>
      <vt:lpstr>Office Theme</vt:lpstr>
      <vt:lpstr>CELL CYCLE &amp;</vt:lpstr>
      <vt:lpstr>CELL CYCLE</vt:lpstr>
      <vt:lpstr>CELL CYCLE</vt:lpstr>
      <vt:lpstr>CELL CYCLE</vt:lpstr>
      <vt:lpstr>CELL CYCLE</vt:lpstr>
      <vt:lpstr>CELL CYCLE</vt:lpstr>
      <vt:lpstr>CELL CYCLE</vt:lpstr>
      <vt:lpstr>CELL CYCLE</vt:lpstr>
      <vt:lpstr>CELL CYCLE</vt:lpstr>
      <vt:lpstr>CELL CYCLE</vt:lpstr>
      <vt:lpstr>CELL CYCLE</vt:lpstr>
      <vt:lpstr>REGULATION OF CELL CYCLE</vt:lpstr>
      <vt:lpstr>REGULATORY MOLECULES</vt:lpstr>
      <vt:lpstr>REGULATORY MOLECULES</vt:lpstr>
      <vt:lpstr>CELL CYCLE CHECKPOINTS</vt:lpstr>
      <vt:lpstr>CELL CYCLE CHECKPOINTS</vt:lpstr>
      <vt:lpstr>CELL CYCLE CHECKPOINTS</vt:lpstr>
      <vt:lpstr>APC / C CHECKPOINT</vt:lpstr>
      <vt:lpstr>CELL CYCLE CHECKPOINTS</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Shozab</dc:creator>
  <cp:lastModifiedBy>Shozab Seemab Khan</cp:lastModifiedBy>
  <cp:revision>17</cp:revision>
  <dcterms:created xsi:type="dcterms:W3CDTF">2024-12-03T05:52:34Z</dcterms:created>
  <dcterms:modified xsi:type="dcterms:W3CDTF">2024-12-03T06:50:24Z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2018-07-19T00:00:00Z</vt:filetime>
  </property>
  <property fmtid="{D5CDD505-2E9C-101B-9397-08002B2CF9AE}" pid="3" name="Creator">
    <vt:lpwstr>Microsoft® PowerPoint® 2016</vt:lpwstr>
  </property>
  <property fmtid="{D5CDD505-2E9C-101B-9397-08002B2CF9AE}" pid="4" name="LastSaved">
    <vt:filetime>2024-12-03T00:00:00Z</vt:filetime>
  </property>
  <property fmtid="{D5CDD505-2E9C-101B-9397-08002B2CF9AE}" pid="5" name="Producer">
    <vt:lpwstr>3-Heights(TM) PDF Security Shell 4.8.25.2 (http://www.pdf-tools.com)</vt:lpwstr>
  </property>
</Properties>
</file>