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9" r:id="rId2"/>
  </p:sldMasterIdLst>
  <p:sldIdLst>
    <p:sldId id="256" r:id="rId3"/>
    <p:sldId id="398" r:id="rId4"/>
    <p:sldId id="406" r:id="rId5"/>
    <p:sldId id="407" r:id="rId6"/>
    <p:sldId id="408" r:id="rId7"/>
    <p:sldId id="399" r:id="rId8"/>
    <p:sldId id="400" r:id="rId9"/>
    <p:sldId id="401" r:id="rId10"/>
    <p:sldId id="402" r:id="rId11"/>
    <p:sldId id="403" r:id="rId12"/>
    <p:sldId id="394" r:id="rId13"/>
    <p:sldId id="404" r:id="rId14"/>
    <p:sldId id="405" r:id="rId15"/>
    <p:sldId id="393"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69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941562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98446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595201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210550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52857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091953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360734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174844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065253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2035438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8017020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570876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467422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02668229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110123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5772444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77952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9000">
              <a:schemeClr val="bg2">
                <a:lumMod val="75000"/>
              </a:schemeClr>
            </a:gs>
            <a:gs pos="0">
              <a:schemeClr val="tx2">
                <a:lumMod val="75000"/>
              </a:schemeClr>
            </a:gs>
            <a:gs pos="100000">
              <a:schemeClr val="bg2">
                <a:shade val="96000"/>
                <a:satMod val="120000"/>
                <a:lumMod val="90000"/>
              </a:schemeClr>
            </a:gs>
          </a:gsLst>
          <a:lin ang="2100000" scaled="0"/>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1/29/2025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1/29/2025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824256155"/>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19000">
              <a:schemeClr val="bg2">
                <a:lumMod val="75000"/>
              </a:schemeClr>
            </a:gs>
            <a:gs pos="0">
              <a:schemeClr val="tx2">
                <a:lumMod val="75000"/>
              </a:schemeClr>
            </a:gs>
            <a:gs pos="100000">
              <a:schemeClr val="bg2">
                <a:shade val="96000"/>
                <a:satMod val="120000"/>
                <a:lumMod val="90000"/>
              </a:schemeClr>
            </a:gs>
          </a:gsLst>
          <a:lin ang="2100000" scaled="0"/>
        </a:gradFill>
        <a:effectLst/>
      </p:bgPr>
    </p:bg>
    <p:spTree>
      <p:nvGrpSpPr>
        <p:cNvPr id="1" name=""/>
        <p:cNvGrpSpPr/>
        <p:nvPr/>
      </p:nvGrpSpPr>
      <p:grpSpPr>
        <a:xfrm>
          <a:off x="0" y="0"/>
          <a:ext cx="0" cy="0"/>
          <a:chOff x="0" y="0"/>
          <a:chExt cx="0" cy="0"/>
        </a:xfrm>
      </p:grpSpPr>
      <p:sp>
        <p:nvSpPr>
          <p:cNvPr id="5" name="TextBox 4"/>
          <p:cNvSpPr txBox="1"/>
          <p:nvPr/>
        </p:nvSpPr>
        <p:spPr>
          <a:xfrm>
            <a:off x="2211161" y="719578"/>
            <a:ext cx="7621951" cy="646331"/>
          </a:xfrm>
          <a:prstGeom prst="rect">
            <a:avLst/>
          </a:prstGeom>
          <a:solidFill>
            <a:schemeClr val="tx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rPr>
              <a:t>General and Molecular Genetics</a:t>
            </a:r>
            <a:endParaRPr kumimoji="0" lang="en-GB" sz="36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endParaRPr>
          </a:p>
        </p:txBody>
      </p:sp>
      <p:sp>
        <p:nvSpPr>
          <p:cNvPr id="11" name="Rectangle 10"/>
          <p:cNvSpPr/>
          <p:nvPr/>
        </p:nvSpPr>
        <p:spPr>
          <a:xfrm>
            <a:off x="739978" y="5421613"/>
            <a:ext cx="10366428" cy="769441"/>
          </a:xfrm>
          <a:prstGeom prst="rect">
            <a:avLst/>
          </a:prstGeom>
          <a:solidFill>
            <a:schemeClr val="tx1"/>
          </a:solidFill>
        </p:spPr>
        <p:txBody>
          <a:bodyPr wrap="non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rPr>
              <a:t>By: Shozab Seemab Khan (PhD Scholar)</a:t>
            </a:r>
          </a:p>
        </p:txBody>
      </p:sp>
      <p:sp>
        <p:nvSpPr>
          <p:cNvPr id="13" name="TextBox 12"/>
          <p:cNvSpPr txBox="1"/>
          <p:nvPr/>
        </p:nvSpPr>
        <p:spPr>
          <a:xfrm>
            <a:off x="1005115" y="2147266"/>
            <a:ext cx="9836154" cy="2492990"/>
          </a:xfrm>
          <a:prstGeom prst="rect">
            <a:avLst/>
          </a:prstGeom>
          <a:solidFill>
            <a:srgbClr val="FFC000"/>
          </a:solid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rPr>
              <a:t>Regulation of Gene Expression</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48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Inducive and Repressive Operons</a:t>
            </a:r>
            <a:r>
              <a:rPr kumimoji="0" lang="en-US" sz="48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rPr>
              <a:t>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rPr>
              <a:t>(e.g. Lac operon).</a:t>
            </a:r>
            <a:endParaRPr kumimoji="0" lang="en-GB" sz="5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842536587"/>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7C23304-B379-03D3-F910-8075E2F5149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D33F30-BEFD-93CE-2309-AB00884075D6}"/>
              </a:ext>
            </a:extLst>
          </p:cNvPr>
          <p:cNvSpPr>
            <a:spLocks noGrp="1"/>
          </p:cNvSpPr>
          <p:nvPr>
            <p:ph idx="1"/>
          </p:nvPr>
        </p:nvSpPr>
        <p:spPr>
          <a:xfrm>
            <a:off x="168812" y="847137"/>
            <a:ext cx="11830930" cy="6010861"/>
          </a:xfrm>
        </p:spPr>
        <p:txBody>
          <a:bodyPr>
            <a:normAutofit lnSpcReduction="10000"/>
          </a:bodyPr>
          <a:lstStyle/>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2. When lactose is present:</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Lactose acts as an inducer. It binds to the repressor protein.</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When the lactose binds with repressor, it changes shape and can't bind to the operator anymore.</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This allows RNA polymerase to bind to the promoter and start transcribing the lacZ, </a:t>
            </a:r>
            <a:r>
              <a:rPr lang="en-US" sz="3600" dirty="0" err="1">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lacY</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and </a:t>
            </a:r>
            <a:r>
              <a:rPr lang="en-US" sz="3600" dirty="0" err="1">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lacA</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genes.</a:t>
            </a:r>
          </a:p>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Result: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cell produces the enzymes needed to break down lactose, which it can use as a source of energy.</a:t>
            </a:r>
          </a:p>
        </p:txBody>
      </p:sp>
      <p:sp>
        <p:nvSpPr>
          <p:cNvPr id="4" name="Rectangle 3">
            <a:extLst>
              <a:ext uri="{FF2B5EF4-FFF2-40B4-BE49-F238E27FC236}">
                <a16:creationId xmlns:a16="http://schemas.microsoft.com/office/drawing/2014/main" id="{C16E3A55-5866-817D-137D-22FEA3226182}"/>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How the lac operon is regulated</a:t>
            </a:r>
          </a:p>
        </p:txBody>
      </p:sp>
    </p:spTree>
    <p:extLst>
      <p:ext uri="{BB962C8B-B14F-4D97-AF65-F5344CB8AC3E}">
        <p14:creationId xmlns:p14="http://schemas.microsoft.com/office/powerpoint/2010/main" val="329568207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4E7C80-55AC-6208-546C-129D0996DCE8}"/>
              </a:ext>
            </a:extLst>
          </p:cNvPr>
          <p:cNvPicPr>
            <a:picLocks noChangeAspect="1"/>
          </p:cNvPicPr>
          <p:nvPr/>
        </p:nvPicPr>
        <p:blipFill>
          <a:blip r:embed="rId2"/>
          <a:stretch>
            <a:fillRect/>
          </a:stretch>
        </p:blipFill>
        <p:spPr>
          <a:xfrm>
            <a:off x="904460" y="0"/>
            <a:ext cx="10383079" cy="6860249"/>
          </a:xfrm>
          <a:prstGeom prst="rect">
            <a:avLst/>
          </a:prstGeom>
        </p:spPr>
      </p:pic>
    </p:spTree>
    <p:extLst>
      <p:ext uri="{BB962C8B-B14F-4D97-AF65-F5344CB8AC3E}">
        <p14:creationId xmlns:p14="http://schemas.microsoft.com/office/powerpoint/2010/main" val="273372556"/>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B9945DF-FF6A-4FB0-D2A1-11DF96EB34C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30B616-495D-FA74-2837-3DCFD3607755}"/>
              </a:ext>
            </a:extLst>
          </p:cNvPr>
          <p:cNvSpPr>
            <a:spLocks noGrp="1"/>
          </p:cNvSpPr>
          <p:nvPr>
            <p:ph idx="1"/>
          </p:nvPr>
        </p:nvSpPr>
        <p:spPr>
          <a:xfrm>
            <a:off x="168812" y="847137"/>
            <a:ext cx="11830930" cy="6010861"/>
          </a:xfrm>
        </p:spPr>
        <p:txBody>
          <a:bodyPr>
            <a:normAutofit fontScale="92500" lnSpcReduction="200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Bacteria prefer to use glucose over lactose because it’s easier to metabolize. So, if glucose is present, even if lactose is available, the lac operon will still remain off or operate at low levels. This is controlled by a mechanism known as catabolite repression:</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When glucose levels are low, a molecule called cyclic AMP (cAMP) increases in the cell.</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cAMP binds to a protein called CRP (cAMP receptor protein) or CAP (catabolite activator protein). Together, this cAMP-CRP complex helps RNA polymerase bind more effectively to the lac operon promoter, enhancing transcription.</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If glucose is high, the cAMP levels drop, and the lac operon remains less active, even if lactose is present.</a:t>
            </a:r>
          </a:p>
        </p:txBody>
      </p:sp>
      <p:sp>
        <p:nvSpPr>
          <p:cNvPr id="4" name="Rectangle 3">
            <a:extLst>
              <a:ext uri="{FF2B5EF4-FFF2-40B4-BE49-F238E27FC236}">
                <a16:creationId xmlns:a16="http://schemas.microsoft.com/office/drawing/2014/main" id="{03C2F099-FDF2-AE09-878C-AE34117D6BC8}"/>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Positive Regulation: The Role of Glucose</a:t>
            </a:r>
          </a:p>
        </p:txBody>
      </p:sp>
    </p:spTree>
    <p:extLst>
      <p:ext uri="{BB962C8B-B14F-4D97-AF65-F5344CB8AC3E}">
        <p14:creationId xmlns:p14="http://schemas.microsoft.com/office/powerpoint/2010/main" val="24214232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5768FD6F-3541-3050-D18B-E9F272A8AE7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B2C199-74E3-4734-E011-547DBCD7500D}"/>
              </a:ext>
            </a:extLst>
          </p:cNvPr>
          <p:cNvSpPr>
            <a:spLocks noGrp="1"/>
          </p:cNvSpPr>
          <p:nvPr>
            <p:ph idx="1"/>
          </p:nvPr>
        </p:nvSpPr>
        <p:spPr>
          <a:xfrm>
            <a:off x="168812" y="847137"/>
            <a:ext cx="12023188" cy="6010861"/>
          </a:xfrm>
        </p:spPr>
        <p:txBody>
          <a:bodyPr>
            <a:normAutofit fontScale="92500" lnSpcReduction="100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lac operon is a flexible system that allows </a:t>
            </a:r>
            <a:r>
              <a:rPr lang="en-US" sz="3600" i="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 coli </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to regulate the production of enzymes for lactose metabolism based on environmental conditions:</a:t>
            </a:r>
          </a:p>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If lactose is absent &gt; </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Genes stay off.</a:t>
            </a:r>
          </a:p>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If lactose is present and glucose is low &gt; </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Genes are turned on.</a:t>
            </a:r>
          </a:p>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If glucose is high &gt; </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System stays off or operates </a:t>
            </a:r>
            <a:r>
              <a:rPr lang="en-US" sz="360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very slow, </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even if lactose is present.</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This ability to turn genes on and off in response to environmental changes is a key feature of gene regulation across many organisms, though the mechanisms can be more complex in higher organisms.</a:t>
            </a:r>
          </a:p>
        </p:txBody>
      </p:sp>
      <p:sp>
        <p:nvSpPr>
          <p:cNvPr id="4" name="Rectangle 3">
            <a:extLst>
              <a:ext uri="{FF2B5EF4-FFF2-40B4-BE49-F238E27FC236}">
                <a16:creationId xmlns:a16="http://schemas.microsoft.com/office/drawing/2014/main" id="{82A81758-E1B3-16D8-8CB3-BDE54E7D3DAE}"/>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Summary</a:t>
            </a:r>
          </a:p>
        </p:txBody>
      </p:sp>
    </p:spTree>
    <p:extLst>
      <p:ext uri="{BB962C8B-B14F-4D97-AF65-F5344CB8AC3E}">
        <p14:creationId xmlns:p14="http://schemas.microsoft.com/office/powerpoint/2010/main" val="19770397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6BA4AE6-C377-3DD8-2859-74FEF52257AB}"/>
              </a:ext>
            </a:extLst>
          </p:cNvPr>
          <p:cNvPicPr>
            <a:picLocks noChangeAspect="1"/>
          </p:cNvPicPr>
          <p:nvPr/>
        </p:nvPicPr>
        <p:blipFill>
          <a:blip r:embed="rId2"/>
          <a:stretch>
            <a:fillRect/>
          </a:stretch>
        </p:blipFill>
        <p:spPr>
          <a:xfrm>
            <a:off x="1948145" y="646578"/>
            <a:ext cx="8208729" cy="5277040"/>
          </a:xfrm>
          <a:prstGeom prst="rect">
            <a:avLst/>
          </a:prstGeom>
        </p:spPr>
      </p:pic>
    </p:spTree>
    <p:extLst>
      <p:ext uri="{BB962C8B-B14F-4D97-AF65-F5344CB8AC3E}">
        <p14:creationId xmlns:p14="http://schemas.microsoft.com/office/powerpoint/2010/main" val="427404873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922D17EE-8D15-CDF2-4EFD-8773C773341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46BFF4-1598-8151-A38D-EEDAD3ED4807}"/>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Regulation of gene expression refers to the mechanisms that control how genes are turned on or off, and how much of a gene’s product (usually a protein) is made.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Genes contain the instructions to make proteins, which are crucial for almost every function in a cell. But not all proteins are needed all the time.</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So cells have ways to regulate the production of these proteins based on need, environment, or other signals.</a:t>
            </a:r>
          </a:p>
        </p:txBody>
      </p:sp>
      <p:sp>
        <p:nvSpPr>
          <p:cNvPr id="4" name="Rectangle 3">
            <a:extLst>
              <a:ext uri="{FF2B5EF4-FFF2-40B4-BE49-F238E27FC236}">
                <a16:creationId xmlns:a16="http://schemas.microsoft.com/office/drawing/2014/main" id="{DDB64CD2-805C-3046-C170-216E958C8BC1}"/>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Regulation of Gene Expression </a:t>
            </a:r>
          </a:p>
        </p:txBody>
      </p:sp>
    </p:spTree>
    <p:extLst>
      <p:ext uri="{BB962C8B-B14F-4D97-AF65-F5344CB8AC3E}">
        <p14:creationId xmlns:p14="http://schemas.microsoft.com/office/powerpoint/2010/main" val="154703366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DECA64D7-E0AB-0200-0EB0-F10903D7450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C5884F-EB4C-CA99-A3E6-553109BC94A1}"/>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Regulation of gene expression via inducible and repressible operons occurs primarily in prokaryotes, particularly bacteria, using the operon model.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Operons are clusters of genes controlled by a single promoter and regulatory elements.</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These mechanisms (inducive and repressive operons) help bacteria to efficiently regulate gene expression based on environmental conditions.</a:t>
            </a:r>
          </a:p>
        </p:txBody>
      </p:sp>
      <p:sp>
        <p:nvSpPr>
          <p:cNvPr id="4" name="Rectangle 3">
            <a:extLst>
              <a:ext uri="{FF2B5EF4-FFF2-40B4-BE49-F238E27FC236}">
                <a16:creationId xmlns:a16="http://schemas.microsoft.com/office/drawing/2014/main" id="{6E060D77-B4AD-110C-202D-A0110E6AAE5B}"/>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Inducive and Repressive Operons</a:t>
            </a:r>
          </a:p>
        </p:txBody>
      </p:sp>
    </p:spTree>
    <p:extLst>
      <p:ext uri="{BB962C8B-B14F-4D97-AF65-F5344CB8AC3E}">
        <p14:creationId xmlns:p14="http://schemas.microsoft.com/office/powerpoint/2010/main" val="274062603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753EAA4-6BCB-101C-EDA2-72F927DF0DD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F892AE-B1B6-AECF-C0A3-D07CECE36417}"/>
              </a:ext>
            </a:extLst>
          </p:cNvPr>
          <p:cNvSpPr>
            <a:spLocks noGrp="1"/>
          </p:cNvSpPr>
          <p:nvPr>
            <p:ph idx="1"/>
          </p:nvPr>
        </p:nvSpPr>
        <p:spPr>
          <a:xfrm>
            <a:off x="457200" y="1011382"/>
            <a:ext cx="11291455" cy="5846616"/>
          </a:xfrm>
        </p:spPr>
        <p:txBody>
          <a:bodyPr>
            <a:normAutofit lnSpcReduction="100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Normally off but can be turned on when needed.</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Requires an inducer molecule to activate transcription.</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Example: Lac Operon (</a:t>
            </a:r>
            <a:r>
              <a:rPr lang="en-US" sz="3600" i="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 coli</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Controls the breakdown of lactose.</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In the absence of lactose, a repressor protein binds to the operator, preventing transcription.</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When lactose is present, it binds to the repressor, inactivating it, allowing RNA polymerase to transcribe the genes needed to metabolize lactose.</a:t>
            </a:r>
          </a:p>
          <a:p>
            <a:pPr algn="just">
              <a:buFont typeface="Wingdings" panose="05000000000000000000" pitchFamily="2" charset="2"/>
              <a:buChar char="v"/>
            </a:pPr>
            <a:endPar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sp>
        <p:nvSpPr>
          <p:cNvPr id="4" name="Rectangle 3">
            <a:extLst>
              <a:ext uri="{FF2B5EF4-FFF2-40B4-BE49-F238E27FC236}">
                <a16:creationId xmlns:a16="http://schemas.microsoft.com/office/drawing/2014/main" id="{2FE67CDC-34F0-4193-5444-100DFF6624B3}"/>
              </a:ext>
            </a:extLst>
          </p:cNvPr>
          <p:cNvSpPr/>
          <p:nvPr/>
        </p:nvSpPr>
        <p:spPr>
          <a:xfrm>
            <a:off x="168812" y="22238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s-E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1. Inducive Operon (</a:t>
            </a:r>
            <a:r>
              <a:rPr lang="es-ES" sz="3600" b="1" dirty="0" err="1">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e.g</a:t>
            </a:r>
            <a:r>
              <a:rPr lang="es-E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Lac Operon)</a:t>
            </a:r>
            <a:endPar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75033932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0B6D8AB-0CE7-D94C-40DE-F7B365D4C5D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BB51DC-AD2E-F4E9-088B-23BAF24E5D14}"/>
              </a:ext>
            </a:extLst>
          </p:cNvPr>
          <p:cNvSpPr>
            <a:spLocks noGrp="1"/>
          </p:cNvSpPr>
          <p:nvPr>
            <p:ph idx="1"/>
          </p:nvPr>
        </p:nvSpPr>
        <p:spPr>
          <a:xfrm>
            <a:off x="457200" y="1011382"/>
            <a:ext cx="11291455" cy="5846616"/>
          </a:xfrm>
        </p:spPr>
        <p:txBody>
          <a:bodyPr>
            <a:normAutofit fontScale="92500" lnSpcReduction="10000"/>
          </a:bodyPr>
          <a:lstStyle/>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Normally on but can be turned off when the product is abundant.</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Requires a co-repressor molecule to stop transcription.</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Example: </a:t>
            </a:r>
            <a:r>
              <a:rPr lang="en-US" sz="3600" dirty="0" err="1">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Trp</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Operon (</a:t>
            </a:r>
            <a:r>
              <a:rPr lang="en-US" sz="3600" i="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 coli</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Regulates tryptophan biosynthesis.</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When tryptophan levels are low, the operon is active, and enzymes for tryptophan synthesis are produced.</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When tryptophan is abundant, it acts as a co-repressor, binding to the repressor protein, activating it, and blocking transcription to prevent excess tryptophan production.</a:t>
            </a:r>
          </a:p>
        </p:txBody>
      </p:sp>
      <p:sp>
        <p:nvSpPr>
          <p:cNvPr id="4" name="Rectangle 3">
            <a:extLst>
              <a:ext uri="{FF2B5EF4-FFF2-40B4-BE49-F238E27FC236}">
                <a16:creationId xmlns:a16="http://schemas.microsoft.com/office/drawing/2014/main" id="{DFACB854-B07E-A9A7-A407-A8DDD29C126A}"/>
              </a:ext>
            </a:extLst>
          </p:cNvPr>
          <p:cNvSpPr/>
          <p:nvPr/>
        </p:nvSpPr>
        <p:spPr>
          <a:xfrm>
            <a:off x="168812" y="22238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s-E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2. Represive Operon (</a:t>
            </a:r>
            <a:r>
              <a:rPr lang="es-ES" sz="3600" b="1" dirty="0" err="1">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e.g</a:t>
            </a:r>
            <a:r>
              <a:rPr lang="es-E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s-ES" sz="3600" b="1" dirty="0" err="1">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Trp</a:t>
            </a:r>
            <a:r>
              <a:rPr lang="es-E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Operon)</a:t>
            </a:r>
            <a:endPar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38812314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94691CE-2C55-E763-BCD3-59DBBBE6A6F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6BC4C8-51C1-1900-E62B-41FE7D807140}"/>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 Classic Example of Gene Regulation</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One of the most famous examples of gene regulation is the lac operon in </a:t>
            </a:r>
            <a:r>
              <a:rPr lang="en-US" sz="3600" i="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E. coli </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bacteria.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This operon is a group of genes that are involved in the metabolism of lactose (a sugar found in milk).</a:t>
            </a:r>
          </a:p>
        </p:txBody>
      </p:sp>
      <p:sp>
        <p:nvSpPr>
          <p:cNvPr id="4" name="Rectangle 3">
            <a:extLst>
              <a:ext uri="{FF2B5EF4-FFF2-40B4-BE49-F238E27FC236}">
                <a16:creationId xmlns:a16="http://schemas.microsoft.com/office/drawing/2014/main" id="{17C0A68F-4121-A532-4FE6-9C61496C5745}"/>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Lac Operon</a:t>
            </a:r>
          </a:p>
        </p:txBody>
      </p:sp>
    </p:spTree>
    <p:extLst>
      <p:ext uri="{BB962C8B-B14F-4D97-AF65-F5344CB8AC3E}">
        <p14:creationId xmlns:p14="http://schemas.microsoft.com/office/powerpoint/2010/main" val="315519427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003859B-B0CB-80AF-4712-B905F5ABD7A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9D28F8-2B44-4D46-EA72-9C6200CD01B2}"/>
              </a:ext>
            </a:extLst>
          </p:cNvPr>
          <p:cNvSpPr>
            <a:spLocks noGrp="1"/>
          </p:cNvSpPr>
          <p:nvPr>
            <p:ph idx="1"/>
          </p:nvPr>
        </p:nvSpPr>
        <p:spPr>
          <a:xfrm>
            <a:off x="168812" y="847137"/>
            <a:ext cx="11830930" cy="6010861"/>
          </a:xfrm>
        </p:spPr>
        <p:txBody>
          <a:bodyPr>
            <a:normAutofit fontScale="92500" lnSpcReduction="20000"/>
          </a:bodyPr>
          <a:lstStyle/>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1. Genes:</a:t>
            </a:r>
          </a:p>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lacZ: </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Produces the enzyme </a:t>
            </a:r>
            <a:r>
              <a:rPr lang="el-GR" sz="3600" b="1" dirty="0">
                <a:solidFill>
                  <a:srgbClr val="FF000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β-</a:t>
            </a:r>
            <a:r>
              <a:rPr lang="en-US" sz="3600" b="1" dirty="0">
                <a:solidFill>
                  <a:srgbClr val="FF000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galactosidase.</a:t>
            </a:r>
            <a:endPar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It breaks down lactose into simpler sugars (glucose and galactose).</a:t>
            </a:r>
          </a:p>
          <a:p>
            <a:pPr algn="just">
              <a:buFont typeface="Wingdings" panose="05000000000000000000" pitchFamily="2" charset="2"/>
              <a:buChar char="v"/>
            </a:pPr>
            <a:r>
              <a:rPr lang="en-US" sz="3600" b="1" dirty="0" err="1">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lacY</a:t>
            </a: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Produces </a:t>
            </a:r>
            <a:r>
              <a:rPr lang="en-US" sz="3600" b="1" dirty="0">
                <a:solidFill>
                  <a:srgbClr val="FF000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permease</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 protein that helps lactose enter the bacterial cell.</a:t>
            </a:r>
          </a:p>
          <a:p>
            <a:pPr algn="just">
              <a:buFont typeface="Wingdings" panose="05000000000000000000" pitchFamily="2" charset="2"/>
              <a:buChar char="v"/>
            </a:pPr>
            <a:r>
              <a:rPr lang="en-US" sz="3600" b="1" dirty="0" err="1">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lacA</a:t>
            </a: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Produces </a:t>
            </a:r>
            <a:r>
              <a:rPr lang="en-US" sz="3600" b="1" dirty="0">
                <a:solidFill>
                  <a:srgbClr val="FF000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transacetylase</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It help remove waste products during lactose metabolism.</a:t>
            </a:r>
          </a:p>
          <a:p>
            <a:pPr algn="just">
              <a:buFont typeface="Wingdings" panose="05000000000000000000" pitchFamily="2" charset="2"/>
              <a:buChar char="v"/>
            </a:pPr>
            <a:r>
              <a:rPr lang="en-US" sz="3600" b="1" dirty="0" err="1">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lacI</a:t>
            </a: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Produces </a:t>
            </a:r>
            <a:r>
              <a:rPr lang="en-US" sz="3600" b="1" dirty="0">
                <a:solidFill>
                  <a:srgbClr val="FF000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repressor protein</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It binds to the operator region to switch it off.</a:t>
            </a:r>
          </a:p>
        </p:txBody>
      </p:sp>
      <p:sp>
        <p:nvSpPr>
          <p:cNvPr id="4" name="Rectangle 3">
            <a:extLst>
              <a:ext uri="{FF2B5EF4-FFF2-40B4-BE49-F238E27FC236}">
                <a16:creationId xmlns:a16="http://schemas.microsoft.com/office/drawing/2014/main" id="{4AE15A2C-07C3-C599-C559-0C37FA29FAB5}"/>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Components of lac operon</a:t>
            </a:r>
          </a:p>
        </p:txBody>
      </p:sp>
    </p:spTree>
    <p:extLst>
      <p:ext uri="{BB962C8B-B14F-4D97-AF65-F5344CB8AC3E}">
        <p14:creationId xmlns:p14="http://schemas.microsoft.com/office/powerpoint/2010/main" val="242335088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4CC04AF4-98DE-2913-E0AC-5C65ACC057A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2895D7-3AFC-42D8-9CD0-DF55D6EF0A01}"/>
              </a:ext>
            </a:extLst>
          </p:cNvPr>
          <p:cNvSpPr>
            <a:spLocks noGrp="1"/>
          </p:cNvSpPr>
          <p:nvPr>
            <p:ph idx="1"/>
          </p:nvPr>
        </p:nvSpPr>
        <p:spPr>
          <a:xfrm>
            <a:off x="168812" y="847137"/>
            <a:ext cx="11830930" cy="6010861"/>
          </a:xfrm>
        </p:spPr>
        <p:txBody>
          <a:bodyPr>
            <a:normAutofit lnSpcReduction="10000"/>
          </a:bodyPr>
          <a:lstStyle/>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2.	Regulatory Elements:</a:t>
            </a:r>
          </a:p>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Promoter: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 region of DNA where the RNA polymerase (the enzyme that makes RNA from DNA) binds to start transcription.</a:t>
            </a:r>
          </a:p>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Operator: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 segment of DNA that acts as an on/off switch. It is where the repressor protein binds.</a:t>
            </a:r>
          </a:p>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Repressor: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 protein which binds on operator to switch it off.</a:t>
            </a:r>
          </a:p>
        </p:txBody>
      </p:sp>
      <p:sp>
        <p:nvSpPr>
          <p:cNvPr id="4" name="Rectangle 3">
            <a:extLst>
              <a:ext uri="{FF2B5EF4-FFF2-40B4-BE49-F238E27FC236}">
                <a16:creationId xmlns:a16="http://schemas.microsoft.com/office/drawing/2014/main" id="{F39706F3-8A62-B391-8CA8-AB37AD718241}"/>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Components of lac operon</a:t>
            </a:r>
          </a:p>
        </p:txBody>
      </p:sp>
    </p:spTree>
    <p:extLst>
      <p:ext uri="{BB962C8B-B14F-4D97-AF65-F5344CB8AC3E}">
        <p14:creationId xmlns:p14="http://schemas.microsoft.com/office/powerpoint/2010/main" val="93745973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94DA7EC-B828-9AD3-1BD9-D187204DE23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4D6E9E-ACCD-5005-3E02-854CC8776F45}"/>
              </a:ext>
            </a:extLst>
          </p:cNvPr>
          <p:cNvSpPr>
            <a:spLocks noGrp="1"/>
          </p:cNvSpPr>
          <p:nvPr>
            <p:ph idx="1"/>
          </p:nvPr>
        </p:nvSpPr>
        <p:spPr>
          <a:xfrm>
            <a:off x="168812" y="847137"/>
            <a:ext cx="11830930" cy="6010861"/>
          </a:xfrm>
        </p:spPr>
        <p:txBody>
          <a:bodyPr>
            <a:normAutofit/>
          </a:bodyPr>
          <a:lstStyle/>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1. When lactose is absent:</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The repressor protein (made by the </a:t>
            </a:r>
            <a:r>
              <a:rPr lang="en-US" sz="3600" dirty="0" err="1">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lacI</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gene) binds to the operator region.</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This binding blocks RNA polymerase from transcribing the structural genes (lacZ, </a:t>
            </a:r>
            <a:r>
              <a:rPr lang="en-US" sz="3600" dirty="0" err="1">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lacY</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and </a:t>
            </a:r>
            <a:r>
              <a:rPr lang="en-US" sz="3600" dirty="0" err="1">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lacA</a:t>
            </a: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a:t>
            </a:r>
          </a:p>
          <a:p>
            <a:pPr algn="just">
              <a:buFont typeface="Wingdings" panose="05000000000000000000" pitchFamily="2" charset="2"/>
              <a:buChar char="v"/>
            </a:pPr>
            <a:r>
              <a:rPr lang="en-US" sz="3600" b="1"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Result: </a:t>
            </a:r>
          </a:p>
          <a:p>
            <a:pPr algn="just">
              <a:buFont typeface="Wingdings" panose="05000000000000000000" pitchFamily="2" charset="2"/>
              <a:buChar char="v"/>
            </a:pPr>
            <a:r>
              <a:rPr lang="en-US" sz="3600" dirty="0">
                <a:solidFill>
                  <a:schemeClr val="tx1">
                    <a:lumMod val="95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No enzymes for lactose metabolism are made because the cell doesn't need them (there's no lactose to break down).</a:t>
            </a:r>
          </a:p>
        </p:txBody>
      </p:sp>
      <p:sp>
        <p:nvSpPr>
          <p:cNvPr id="4" name="Rectangle 3">
            <a:extLst>
              <a:ext uri="{FF2B5EF4-FFF2-40B4-BE49-F238E27FC236}">
                <a16:creationId xmlns:a16="http://schemas.microsoft.com/office/drawing/2014/main" id="{53042C9D-E9D0-EF84-07C7-A81E46A968CB}"/>
              </a:ext>
            </a:extLst>
          </p:cNvPr>
          <p:cNvSpPr/>
          <p:nvPr/>
        </p:nvSpPr>
        <p:spPr>
          <a:xfrm>
            <a:off x="168812" y="139251"/>
            <a:ext cx="11830930" cy="646331"/>
          </a:xfrm>
          <a:prstGeom prst="rect">
            <a:avLst/>
          </a:prstGeom>
          <a:gradFill>
            <a:gsLst>
              <a:gs pos="6000">
                <a:schemeClr val="tx2">
                  <a:lumMod val="75000"/>
                </a:schemeClr>
              </a:gs>
              <a:gs pos="100000">
                <a:schemeClr val="bg2">
                  <a:shade val="96000"/>
                  <a:satMod val="120000"/>
                  <a:lumMod val="90000"/>
                </a:schemeClr>
              </a:gs>
            </a:gsLst>
            <a:lin ang="6120000" scaled="1"/>
          </a:gradFill>
        </p:spPr>
        <p:txBody>
          <a:bodyPr wrap="square">
            <a:spAutoFit/>
          </a:bodyPr>
          <a:lstStyle/>
          <a:p>
            <a:pPr algn="ctr"/>
            <a:r>
              <a:rPr lang="en-US" sz="3600" b="1" dirty="0">
                <a:solidFill>
                  <a:prstClr val="black"/>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How the lac operon is regulated</a:t>
            </a:r>
          </a:p>
        </p:txBody>
      </p:sp>
    </p:spTree>
    <p:extLst>
      <p:ext uri="{BB962C8B-B14F-4D97-AF65-F5344CB8AC3E}">
        <p14:creationId xmlns:p14="http://schemas.microsoft.com/office/powerpoint/2010/main" val="181522877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1_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957</TotalTime>
  <Words>953</Words>
  <Application>Microsoft Office PowerPoint</Application>
  <PresentationFormat>Widescreen</PresentationFormat>
  <Paragraphs>73</Paragraphs>
  <Slides>14</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Cambria</vt:lpstr>
      <vt:lpstr>Century Gothic</vt:lpstr>
      <vt:lpstr>Wingdings</vt:lpstr>
      <vt:lpstr>Wingdings 3</vt:lpstr>
      <vt:lpstr>Slice</vt:lpstr>
      <vt:lpstr>1_Slice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Shozab</dc:creator>
  <cp:lastModifiedBy>Shozab Seemab Khan</cp:lastModifiedBy>
  <cp:revision>316</cp:revision>
  <dcterms:created xsi:type="dcterms:W3CDTF">2020-04-30T06:13:52Z</dcterms:created>
  <dcterms:modified xsi:type="dcterms:W3CDTF">2025-01-29T09:00:13Z</dcterms:modified>
</cp:coreProperties>
</file>