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2" r:id="rId1"/>
  </p:sldMasterIdLst>
  <p:notesMasterIdLst>
    <p:notesMasterId r:id="rId34"/>
  </p:notesMasterIdLst>
  <p:sldIdLst>
    <p:sldId id="256" r:id="rId2"/>
    <p:sldId id="311" r:id="rId3"/>
    <p:sldId id="257" r:id="rId4"/>
    <p:sldId id="288" r:id="rId5"/>
    <p:sldId id="259" r:id="rId6"/>
    <p:sldId id="289" r:id="rId7"/>
    <p:sldId id="260" r:id="rId8"/>
    <p:sldId id="310" r:id="rId9"/>
    <p:sldId id="263" r:id="rId10"/>
    <p:sldId id="312" r:id="rId11"/>
    <p:sldId id="290" r:id="rId12"/>
    <p:sldId id="265" r:id="rId13"/>
    <p:sldId id="284" r:id="rId14"/>
    <p:sldId id="314" r:id="rId15"/>
    <p:sldId id="268" r:id="rId16"/>
    <p:sldId id="269" r:id="rId17"/>
    <p:sldId id="313" r:id="rId18"/>
    <p:sldId id="306" r:id="rId19"/>
    <p:sldId id="270" r:id="rId20"/>
    <p:sldId id="296" r:id="rId21"/>
    <p:sldId id="297" r:id="rId22"/>
    <p:sldId id="300" r:id="rId23"/>
    <p:sldId id="301" r:id="rId24"/>
    <p:sldId id="291" r:id="rId25"/>
    <p:sldId id="271" r:id="rId26"/>
    <p:sldId id="272" r:id="rId27"/>
    <p:sldId id="273" r:id="rId28"/>
    <p:sldId id="302" r:id="rId29"/>
    <p:sldId id="277" r:id="rId30"/>
    <p:sldId id="278" r:id="rId31"/>
    <p:sldId id="279" r:id="rId32"/>
    <p:sldId id="304" r:id="rId33"/>
  </p:sldIdLst>
  <p:sldSz cx="10764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39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84" autoAdjust="0"/>
  </p:normalViewPr>
  <p:slideViewPr>
    <p:cSldViewPr>
      <p:cViewPr varScale="1">
        <p:scale>
          <a:sx n="68" d="100"/>
          <a:sy n="68" d="100"/>
        </p:scale>
        <p:origin x="1098" y="72"/>
      </p:cViewPr>
      <p:guideLst>
        <p:guide orient="horz" pos="2160"/>
        <p:guide pos="3391"/>
      </p:guideLst>
    </p:cSldViewPr>
  </p:slideViewPr>
  <p:outlineViewPr>
    <p:cViewPr>
      <p:scale>
        <a:sx n="33" d="100"/>
        <a:sy n="33" d="100"/>
      </p:scale>
      <p:origin x="0" y="894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DFBB3B-1513-4D12-B4AA-4C67F07043BF}" type="datetimeFigureOut">
              <a:rPr lang="en-IN" smtClean="0"/>
              <a:t>23-07-2025</a:t>
            </a:fld>
            <a:endParaRPr lang="en-IN"/>
          </a:p>
        </p:txBody>
      </p:sp>
      <p:sp>
        <p:nvSpPr>
          <p:cNvPr id="4" name="Slide Image Placeholder 3"/>
          <p:cNvSpPr>
            <a:spLocks noGrp="1" noRot="1" noChangeAspect="1"/>
          </p:cNvSpPr>
          <p:nvPr>
            <p:ph type="sldImg" idx="2"/>
          </p:nvPr>
        </p:nvSpPr>
        <p:spPr>
          <a:xfrm>
            <a:off x="738188" y="685800"/>
            <a:ext cx="5381625"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672E55-3CA1-4572-B681-FD76F4575053}" type="slidenum">
              <a:rPr lang="en-IN" smtClean="0"/>
              <a:t>‹#›</a:t>
            </a:fld>
            <a:endParaRPr lang="en-IN"/>
          </a:p>
        </p:txBody>
      </p:sp>
    </p:spTree>
    <p:extLst>
      <p:ext uri="{BB962C8B-B14F-4D97-AF65-F5344CB8AC3E}">
        <p14:creationId xmlns:p14="http://schemas.microsoft.com/office/powerpoint/2010/main" val="3889205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672E55-3CA1-4572-B681-FD76F4575053}" type="slidenum">
              <a:rPr lang="en-IN" smtClean="0"/>
              <a:t>12</a:t>
            </a:fld>
            <a:endParaRPr lang="en-IN"/>
          </a:p>
        </p:txBody>
      </p:sp>
    </p:spTree>
    <p:extLst>
      <p:ext uri="{BB962C8B-B14F-4D97-AF65-F5344CB8AC3E}">
        <p14:creationId xmlns:p14="http://schemas.microsoft.com/office/powerpoint/2010/main" val="3648638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0764838"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76890" y="69756"/>
            <a:ext cx="10611055"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525019" y="3200400"/>
            <a:ext cx="7535387"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7/23/2025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74086" y="1449304"/>
            <a:ext cx="10620668"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74086" y="1396720"/>
            <a:ext cx="10620668"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74086" y="2976649"/>
            <a:ext cx="10620668"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38242" y="1505931"/>
            <a:ext cx="9688354"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4508" y="274642"/>
            <a:ext cx="2368264"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076484" y="274641"/>
            <a:ext cx="65486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1076484" y="1447800"/>
            <a:ext cx="9150112"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0764838"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76890" y="69756"/>
            <a:ext cx="10611055"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850348" y="952501"/>
            <a:ext cx="9150112"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850348" y="2547938"/>
            <a:ext cx="9150112"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7/23/2025</a:t>
            </a:fld>
            <a:endParaRPr lang="en-US"/>
          </a:p>
        </p:txBody>
      </p:sp>
      <p:sp>
        <p:nvSpPr>
          <p:cNvPr id="5" name="Footer Placeholder 4"/>
          <p:cNvSpPr>
            <a:spLocks noGrp="1"/>
          </p:cNvSpPr>
          <p:nvPr>
            <p:ph type="ftr" sz="quarter" idx="11"/>
          </p:nvPr>
        </p:nvSpPr>
        <p:spPr>
          <a:xfrm>
            <a:off x="941923" y="6172200"/>
            <a:ext cx="4709617" cy="457200"/>
          </a:xfrm>
        </p:spPr>
        <p:txBody>
          <a:bodyPr/>
          <a:lstStyle/>
          <a:p>
            <a:endParaRPr lang="en-US"/>
          </a:p>
        </p:txBody>
      </p:sp>
      <p:sp>
        <p:nvSpPr>
          <p:cNvPr id="7" name="Rectangle 6"/>
          <p:cNvSpPr/>
          <p:nvPr/>
        </p:nvSpPr>
        <p:spPr>
          <a:xfrm flipV="1">
            <a:off x="81716" y="2376830"/>
            <a:ext cx="10611224"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81403" y="2341476"/>
            <a:ext cx="10611537"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80414" y="2468880"/>
            <a:ext cx="10612526"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72237" y="6208776"/>
            <a:ext cx="538242"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1076484" y="1447800"/>
            <a:ext cx="4413584"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808527" y="1447800"/>
            <a:ext cx="4413584"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6484" y="273050"/>
            <a:ext cx="9150112"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076484" y="1447800"/>
            <a:ext cx="4395642"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830954" y="1447800"/>
            <a:ext cx="4395642"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7/23/2025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1076484" y="2247900"/>
            <a:ext cx="4395642"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5830954" y="2247900"/>
            <a:ext cx="4395642"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0764838"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75354" y="69755"/>
            <a:ext cx="10611055"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076484" y="273050"/>
            <a:ext cx="9150112"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076484" y="1600200"/>
            <a:ext cx="2242675"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3498572" y="1600200"/>
            <a:ext cx="6728024"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6484" y="4900550"/>
            <a:ext cx="861187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076484" y="5445825"/>
            <a:ext cx="861187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7/23/2025</a:t>
            </a:fld>
            <a:endParaRPr lang="en-US"/>
          </a:p>
        </p:txBody>
      </p:sp>
      <p:sp>
        <p:nvSpPr>
          <p:cNvPr id="6" name="Footer Placeholder 5"/>
          <p:cNvSpPr>
            <a:spLocks noGrp="1"/>
          </p:cNvSpPr>
          <p:nvPr>
            <p:ph type="ftr" sz="quarter" idx="11"/>
          </p:nvPr>
        </p:nvSpPr>
        <p:spPr>
          <a:xfrm>
            <a:off x="1076484" y="6172200"/>
            <a:ext cx="4575056" cy="457200"/>
          </a:xfrm>
        </p:spPr>
        <p:txBody>
          <a:bodyPr/>
          <a:lstStyle/>
          <a:p>
            <a:endParaRPr lang="en-US"/>
          </a:p>
        </p:txBody>
      </p:sp>
      <p:sp>
        <p:nvSpPr>
          <p:cNvPr id="7" name="Slide Number Placeholder 6"/>
          <p:cNvSpPr>
            <a:spLocks noGrp="1"/>
          </p:cNvSpPr>
          <p:nvPr>
            <p:ph type="sldNum" sz="quarter" idx="12"/>
          </p:nvPr>
        </p:nvSpPr>
        <p:spPr>
          <a:xfrm>
            <a:off x="172237" y="6208776"/>
            <a:ext cx="538242" cy="457200"/>
          </a:xfrm>
        </p:spPr>
        <p:txBody>
          <a:bodyPr/>
          <a:lstStyle/>
          <a:p>
            <a:fld id="{B6F15528-21DE-4FAA-801E-634DDDAF4B2B}" type="slidenum">
              <a:rPr lang="en-US" smtClean="0"/>
              <a:pPr/>
              <a:t>‹#›</a:t>
            </a:fld>
            <a:endParaRPr lang="en-US"/>
          </a:p>
        </p:txBody>
      </p:sp>
      <p:sp>
        <p:nvSpPr>
          <p:cNvPr id="11" name="Rectangle 10"/>
          <p:cNvSpPr/>
          <p:nvPr/>
        </p:nvSpPr>
        <p:spPr>
          <a:xfrm flipV="1">
            <a:off x="80415" y="4683555"/>
            <a:ext cx="1060336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80652" y="4650475"/>
            <a:ext cx="1060312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80655" y="4773225"/>
            <a:ext cx="10603126"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80417" y="66676"/>
            <a:ext cx="10597518"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0764838"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75354" y="69755"/>
            <a:ext cx="10611055"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076484" y="274638"/>
            <a:ext cx="9150112"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076484" y="1447800"/>
            <a:ext cx="9150112"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7266266" y="6191250"/>
            <a:ext cx="2915477"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7/23/2025</a:t>
            </a:fld>
            <a:endParaRPr lang="en-US"/>
          </a:p>
        </p:txBody>
      </p:sp>
      <p:sp>
        <p:nvSpPr>
          <p:cNvPr id="3" name="Footer Placeholder 2"/>
          <p:cNvSpPr>
            <a:spLocks noGrp="1"/>
          </p:cNvSpPr>
          <p:nvPr>
            <p:ph type="ftr" sz="quarter" idx="3"/>
          </p:nvPr>
        </p:nvSpPr>
        <p:spPr>
          <a:xfrm>
            <a:off x="1076484" y="6172200"/>
            <a:ext cx="4664763"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72237" y="6210300"/>
            <a:ext cx="538242"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20219" y="4038600"/>
            <a:ext cx="4495799" cy="1066800"/>
          </a:xfrm>
        </p:spPr>
        <p:txBody>
          <a:bodyPr>
            <a:normAutofit lnSpcReduction="10000"/>
          </a:bodyPr>
          <a:lstStyle/>
          <a:p>
            <a:r>
              <a:rPr lang="en-IN" sz="3200" b="1" dirty="0">
                <a:solidFill>
                  <a:schemeClr val="tx1"/>
                </a:solidFill>
              </a:rPr>
              <a:t>By: Shozab Seemab Khan</a:t>
            </a:r>
          </a:p>
          <a:p>
            <a:r>
              <a:rPr lang="en-IN" sz="3200" b="1" dirty="0">
                <a:solidFill>
                  <a:schemeClr val="tx1"/>
                </a:solidFill>
              </a:rPr>
              <a:t>(PhD Scholar)</a:t>
            </a:r>
          </a:p>
          <a:p>
            <a:endParaRPr lang="en-IN" sz="3200" b="1" dirty="0">
              <a:solidFill>
                <a:schemeClr val="tx1"/>
              </a:solidFill>
            </a:endParaRPr>
          </a:p>
        </p:txBody>
      </p:sp>
      <p:sp>
        <p:nvSpPr>
          <p:cNvPr id="2" name="Title 1"/>
          <p:cNvSpPr>
            <a:spLocks noGrp="1"/>
          </p:cNvSpPr>
          <p:nvPr>
            <p:ph type="ctrTitle"/>
          </p:nvPr>
        </p:nvSpPr>
        <p:spPr>
          <a:xfrm>
            <a:off x="538242" y="1524002"/>
            <a:ext cx="9688354" cy="1451959"/>
          </a:xfrm>
        </p:spPr>
        <p:txBody>
          <a:bodyPr>
            <a:normAutofit/>
          </a:bodyPr>
          <a:lstStyle/>
          <a:p>
            <a:r>
              <a:rPr lang="en-IN" b="1" dirty="0">
                <a:latin typeface="Times New Roman" pitchFamily="18" charset="0"/>
                <a:cs typeface="Times New Roman" pitchFamily="18" charset="0"/>
              </a:rPr>
              <a:t>Nucleic Acid and its Structure - DNA, RNA, DNA as Genetic Material</a:t>
            </a:r>
          </a:p>
        </p:txBody>
      </p:sp>
      <p:sp>
        <p:nvSpPr>
          <p:cNvPr id="4" name="Subtitle 2">
            <a:extLst>
              <a:ext uri="{FF2B5EF4-FFF2-40B4-BE49-F238E27FC236}">
                <a16:creationId xmlns:a16="http://schemas.microsoft.com/office/drawing/2014/main" id="{39978E7D-6872-CD77-FB71-BD9B01DE66CF}"/>
              </a:ext>
            </a:extLst>
          </p:cNvPr>
          <p:cNvSpPr txBox="1">
            <a:spLocks/>
          </p:cNvSpPr>
          <p:nvPr/>
        </p:nvSpPr>
        <p:spPr>
          <a:xfrm>
            <a:off x="1877219" y="6019800"/>
            <a:ext cx="7010400" cy="609600"/>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en-IN" sz="3200" b="1" dirty="0">
                <a:solidFill>
                  <a:srgbClr val="C00000"/>
                </a:solidFill>
              </a:rPr>
              <a:t>ABAIDULLAH COLLEGE PAKPATTAN</a:t>
            </a:r>
          </a:p>
        </p:txBody>
      </p:sp>
    </p:spTree>
    <p:extLst>
      <p:ext uri="{BB962C8B-B14F-4D97-AF65-F5344CB8AC3E}">
        <p14:creationId xmlns:p14="http://schemas.microsoft.com/office/powerpoint/2010/main" val="3304214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A538D-166D-8A8F-1478-16A10B0C28A1}"/>
            </a:ext>
          </a:extLst>
        </p:cNvPr>
        <p:cNvGrpSpPr/>
        <p:nvPr/>
      </p:nvGrpSpPr>
      <p:grpSpPr>
        <a:xfrm>
          <a:off x="0" y="0"/>
          <a:ext cx="0" cy="0"/>
          <a:chOff x="0" y="0"/>
          <a:chExt cx="0" cy="0"/>
        </a:xfrm>
      </p:grpSpPr>
      <p:pic>
        <p:nvPicPr>
          <p:cNvPr id="4098" name="Picture 2" descr="C:\Users\LAP\Desktop\nucleic acid &amp; its chemistry, dna, rna, dna as genetic material\figure-6.png">
            <a:extLst>
              <a:ext uri="{FF2B5EF4-FFF2-40B4-BE49-F238E27FC236}">
                <a16:creationId xmlns:a16="http://schemas.microsoft.com/office/drawing/2014/main" id="{13B7CFEB-C8EA-4788-8F5E-B56EB3001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619" y="152400"/>
            <a:ext cx="7467600" cy="656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711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19" y="267929"/>
            <a:ext cx="9150112" cy="1143000"/>
          </a:xfrm>
        </p:spPr>
        <p:txBody>
          <a:bodyPr>
            <a:normAutofit/>
          </a:bodyPr>
          <a:lstStyle/>
          <a:p>
            <a:r>
              <a:rPr lang="en-IN" b="1" dirty="0">
                <a:solidFill>
                  <a:schemeClr val="tx1"/>
                </a:solidFill>
                <a:latin typeface="Times New Roman" pitchFamily="18" charset="0"/>
                <a:cs typeface="Times New Roman" pitchFamily="18" charset="0"/>
              </a:rPr>
              <a:t>Minor bases</a:t>
            </a:r>
          </a:p>
        </p:txBody>
      </p:sp>
      <p:sp>
        <p:nvSpPr>
          <p:cNvPr id="4" name="Content Placeholder 3"/>
          <p:cNvSpPr>
            <a:spLocks noGrp="1"/>
          </p:cNvSpPr>
          <p:nvPr>
            <p:ph sz="quarter" idx="1"/>
          </p:nvPr>
        </p:nvSpPr>
        <p:spPr>
          <a:xfrm>
            <a:off x="277019" y="1447800"/>
            <a:ext cx="10134600" cy="4800600"/>
          </a:xfrm>
        </p:spPr>
        <p:txBody>
          <a:bodyPr>
            <a:normAutofit fontScale="92500"/>
          </a:bodyPr>
          <a:lstStyle/>
          <a:p>
            <a:pPr marL="0" indent="0" algn="just">
              <a:buNone/>
            </a:pPr>
            <a:r>
              <a:rPr lang="en-IN" sz="3600" dirty="0">
                <a:cs typeface="Times New Roman" pitchFamily="18" charset="0"/>
              </a:rPr>
              <a:t>Several minor &amp; unusual bases are often found in DNA &amp; RNA</a:t>
            </a:r>
          </a:p>
          <a:p>
            <a:pPr algn="just"/>
            <a:r>
              <a:rPr lang="en-IN" sz="3600" dirty="0">
                <a:cs typeface="Times New Roman" pitchFamily="18" charset="0"/>
              </a:rPr>
              <a:t>These include 5-methylcytosine, N4-acetylcytosine, N6 methyl</a:t>
            </a:r>
          </a:p>
          <a:p>
            <a:pPr marL="0" indent="0" algn="just">
              <a:buNone/>
            </a:pPr>
            <a:r>
              <a:rPr lang="en-IN" sz="3600" dirty="0">
                <a:cs typeface="Times New Roman" pitchFamily="18" charset="0"/>
              </a:rPr>
              <a:t>adenine, N6 dimethyl adenine, </a:t>
            </a:r>
            <a:r>
              <a:rPr lang="en-IN" sz="3600" dirty="0" err="1">
                <a:cs typeface="Times New Roman" pitchFamily="18" charset="0"/>
              </a:rPr>
              <a:t>dihydrouracil</a:t>
            </a:r>
            <a:r>
              <a:rPr lang="en-IN" sz="3600" dirty="0">
                <a:cs typeface="Times New Roman" pitchFamily="18" charset="0"/>
              </a:rPr>
              <a:t> &amp; N7 </a:t>
            </a:r>
            <a:r>
              <a:rPr lang="en-IN" sz="3600" dirty="0" err="1">
                <a:cs typeface="Times New Roman" pitchFamily="18" charset="0"/>
              </a:rPr>
              <a:t>methylguanine</a:t>
            </a:r>
            <a:endParaRPr lang="en-IN" sz="3600" dirty="0">
              <a:cs typeface="Times New Roman" pitchFamily="18" charset="0"/>
            </a:endParaRPr>
          </a:p>
          <a:p>
            <a:pPr marL="0" indent="0" algn="just">
              <a:buNone/>
            </a:pPr>
            <a:r>
              <a:rPr lang="en-IN" sz="3600" dirty="0">
                <a:cs typeface="Times New Roman" pitchFamily="18" charset="0"/>
              </a:rPr>
              <a:t> </a:t>
            </a:r>
          </a:p>
          <a:p>
            <a:pPr marL="0" indent="0" algn="just">
              <a:buNone/>
            </a:pPr>
            <a:r>
              <a:rPr lang="en-IN" sz="3600" b="1" dirty="0">
                <a:cs typeface="Times New Roman" pitchFamily="18" charset="0"/>
              </a:rPr>
              <a:t>Importance:</a:t>
            </a:r>
          </a:p>
          <a:p>
            <a:pPr algn="just"/>
            <a:r>
              <a:rPr lang="en-IN" sz="3600" dirty="0">
                <a:cs typeface="Times New Roman" pitchFamily="18" charset="0"/>
              </a:rPr>
              <a:t> The unusual bases in nucleic acids help in the recognition of</a:t>
            </a:r>
          </a:p>
          <a:p>
            <a:pPr marL="0" indent="0" algn="just">
              <a:buNone/>
            </a:pPr>
            <a:r>
              <a:rPr lang="en-IN" sz="3600" dirty="0">
                <a:cs typeface="Times New Roman" pitchFamily="18" charset="0"/>
              </a:rPr>
              <a:t>specific enzymes.</a:t>
            </a:r>
          </a:p>
        </p:txBody>
      </p:sp>
    </p:spTree>
    <p:extLst>
      <p:ext uri="{BB962C8B-B14F-4D97-AF65-F5344CB8AC3E}">
        <p14:creationId xmlns:p14="http://schemas.microsoft.com/office/powerpoint/2010/main" val="247303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1819" y="274639"/>
            <a:ext cx="9150112" cy="1143000"/>
          </a:xfrm>
        </p:spPr>
        <p:txBody>
          <a:bodyPr>
            <a:normAutofit/>
          </a:bodyPr>
          <a:lstStyle/>
          <a:p>
            <a:r>
              <a:rPr lang="en-IN" sz="4800" b="1" dirty="0">
                <a:solidFill>
                  <a:schemeClr val="tx1"/>
                </a:solidFill>
                <a:latin typeface="+mn-lt"/>
                <a:cs typeface="Times New Roman" pitchFamily="18" charset="0"/>
              </a:rPr>
              <a:t>DNA</a:t>
            </a:r>
            <a:r>
              <a:rPr lang="en-IN" sz="4800" dirty="0">
                <a:solidFill>
                  <a:schemeClr val="tx1"/>
                </a:solidFill>
                <a:latin typeface="+mn-lt"/>
                <a:cs typeface="Times New Roman" pitchFamily="18" charset="0"/>
              </a:rPr>
              <a:t> </a:t>
            </a:r>
          </a:p>
        </p:txBody>
      </p:sp>
      <p:sp>
        <p:nvSpPr>
          <p:cNvPr id="6" name="Content Placeholder 5"/>
          <p:cNvSpPr>
            <a:spLocks noGrp="1"/>
          </p:cNvSpPr>
          <p:nvPr>
            <p:ph sz="quarter" idx="1"/>
          </p:nvPr>
        </p:nvSpPr>
        <p:spPr>
          <a:xfrm>
            <a:off x="353219" y="1419430"/>
            <a:ext cx="10210800" cy="5163931"/>
          </a:xfrm>
        </p:spPr>
        <p:txBody>
          <a:bodyPr>
            <a:normAutofit lnSpcReduction="10000"/>
          </a:bodyPr>
          <a:lstStyle/>
          <a:p>
            <a:pPr algn="just"/>
            <a:r>
              <a:rPr lang="en-US" sz="2800" b="1" u="sng" dirty="0">
                <a:solidFill>
                  <a:srgbClr val="0070C0"/>
                </a:solidFill>
                <a:cs typeface="Times New Roman" pitchFamily="18" charset="0"/>
              </a:rPr>
              <a:t>Location</a:t>
            </a:r>
            <a:r>
              <a:rPr lang="en-US" sz="2800" dirty="0">
                <a:cs typeface="Times New Roman" pitchFamily="18" charset="0"/>
              </a:rPr>
              <a:t>: In eukaryotes it is present in nucleus (chromosomes) and lesser amounts in mitochondria and chloroplasts.</a:t>
            </a:r>
          </a:p>
          <a:p>
            <a:pPr marL="0" indent="0" algn="just">
              <a:buNone/>
            </a:pPr>
            <a:r>
              <a:rPr lang="en-US" sz="2800" dirty="0">
                <a:cs typeface="Times New Roman" pitchFamily="18" charset="0"/>
              </a:rPr>
              <a:t>   In prokaryotes it is found in cytoplasm.</a:t>
            </a:r>
          </a:p>
          <a:p>
            <a:pPr algn="just"/>
            <a:r>
              <a:rPr lang="en-US" sz="2800" b="1" u="sng" dirty="0">
                <a:solidFill>
                  <a:srgbClr val="0070C0"/>
                </a:solidFill>
                <a:cs typeface="Times New Roman" pitchFamily="18" charset="0"/>
              </a:rPr>
              <a:t>Structure</a:t>
            </a:r>
            <a:r>
              <a:rPr lang="en-US" sz="2800" dirty="0">
                <a:cs typeface="Times New Roman" pitchFamily="18" charset="0"/>
              </a:rPr>
              <a:t>: Double stranded structure, however in some viruses it is single stranded.</a:t>
            </a:r>
          </a:p>
          <a:p>
            <a:pPr algn="just"/>
            <a:r>
              <a:rPr lang="en-US" sz="2800" b="1" u="sng" dirty="0">
                <a:solidFill>
                  <a:srgbClr val="0070C0"/>
                </a:solidFill>
                <a:cs typeface="Times New Roman" pitchFamily="18" charset="0"/>
              </a:rPr>
              <a:t>Shape</a:t>
            </a:r>
            <a:r>
              <a:rPr lang="en-US" sz="2800" dirty="0">
                <a:cs typeface="Times New Roman" pitchFamily="18" charset="0"/>
              </a:rPr>
              <a:t>: In eukaryotes, DNA is of linear shape. In prokaryotes and mitochondria DNA is circular.</a:t>
            </a:r>
          </a:p>
          <a:p>
            <a:pPr algn="just"/>
            <a:r>
              <a:rPr lang="en-US" sz="2800" b="1" u="sng" dirty="0">
                <a:solidFill>
                  <a:srgbClr val="0070C0"/>
                </a:solidFill>
                <a:cs typeface="Times New Roman" pitchFamily="18" charset="0"/>
              </a:rPr>
              <a:t>Replication</a:t>
            </a:r>
            <a:r>
              <a:rPr lang="en-US" sz="2800" dirty="0">
                <a:cs typeface="Times New Roman" pitchFamily="18" charset="0"/>
              </a:rPr>
              <a:t>: </a:t>
            </a:r>
            <a:r>
              <a:rPr lang="en-US" sz="2800" b="1" dirty="0">
                <a:cs typeface="Times New Roman" pitchFamily="18" charset="0"/>
              </a:rPr>
              <a:t>Semi-conservative manner</a:t>
            </a:r>
            <a:r>
              <a:rPr lang="en-US" sz="2800" dirty="0">
                <a:cs typeface="Times New Roman" pitchFamily="18" charset="0"/>
              </a:rPr>
              <a:t>. </a:t>
            </a:r>
          </a:p>
          <a:p>
            <a:pPr algn="just"/>
            <a:r>
              <a:rPr lang="en-US" sz="2800" b="1" u="sng" dirty="0">
                <a:solidFill>
                  <a:srgbClr val="0070C0"/>
                </a:solidFill>
                <a:cs typeface="Times New Roman" pitchFamily="18" charset="0"/>
              </a:rPr>
              <a:t>Types</a:t>
            </a:r>
            <a:r>
              <a:rPr lang="en-US" sz="2800" dirty="0">
                <a:cs typeface="Times New Roman" pitchFamily="18" charset="0"/>
              </a:rPr>
              <a:t>: A , B, and Z forms of DNA.</a:t>
            </a:r>
          </a:p>
          <a:p>
            <a:pPr algn="just"/>
            <a:r>
              <a:rPr lang="en-US" sz="2800" b="1" u="sng" dirty="0">
                <a:solidFill>
                  <a:srgbClr val="0070C0"/>
                </a:solidFill>
                <a:cs typeface="Times New Roman" pitchFamily="18" charset="0"/>
              </a:rPr>
              <a:t>Functions</a:t>
            </a:r>
            <a:r>
              <a:rPr lang="en-US" sz="2800" dirty="0">
                <a:cs typeface="Times New Roman" pitchFamily="18" charset="0"/>
              </a:rPr>
              <a:t>: </a:t>
            </a:r>
            <a:r>
              <a:rPr lang="en-US" sz="2800" b="1" dirty="0">
                <a:cs typeface="Times New Roman" pitchFamily="18" charset="0"/>
              </a:rPr>
              <a:t>Stores and transforms genetic information and involved in mRNA synthesis</a:t>
            </a:r>
            <a:r>
              <a:rPr lang="en-US" sz="2800" dirty="0">
                <a:cs typeface="Times New Roman" pitchFamily="18" charset="0"/>
              </a:rPr>
              <a:t>.</a:t>
            </a:r>
          </a:p>
        </p:txBody>
      </p:sp>
    </p:spTree>
    <p:extLst>
      <p:ext uri="{BB962C8B-B14F-4D97-AF65-F5344CB8AC3E}">
        <p14:creationId xmlns:p14="http://schemas.microsoft.com/office/powerpoint/2010/main" val="3969288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9213" y="457201"/>
            <a:ext cx="9442823" cy="1143000"/>
          </a:xfrm>
        </p:spPr>
        <p:txBody>
          <a:bodyPr>
            <a:normAutofit fontScale="90000"/>
          </a:bodyPr>
          <a:lstStyle/>
          <a:p>
            <a:pPr>
              <a:buFont typeface="Arial" pitchFamily="34" charset="0"/>
              <a:buChar char="•"/>
            </a:pPr>
            <a:br>
              <a:rPr lang="en-US" b="1" u="sng" dirty="0">
                <a:latin typeface="+mn-lt"/>
                <a:cs typeface="Times New Roman" pitchFamily="18" charset="0"/>
              </a:rPr>
            </a:br>
            <a:br>
              <a:rPr lang="en-US" b="1" u="sng" dirty="0">
                <a:latin typeface="+mn-lt"/>
                <a:cs typeface="Times New Roman" pitchFamily="18" charset="0"/>
              </a:rPr>
            </a:br>
            <a:br>
              <a:rPr lang="en-US" b="1" u="sng" dirty="0">
                <a:latin typeface="+mn-lt"/>
                <a:cs typeface="Times New Roman" pitchFamily="18" charset="0"/>
              </a:rPr>
            </a:br>
            <a:br>
              <a:rPr lang="en-US" b="1" u="sng" dirty="0">
                <a:latin typeface="+mn-lt"/>
                <a:cs typeface="Times New Roman" pitchFamily="18" charset="0"/>
              </a:rPr>
            </a:br>
            <a:br>
              <a:rPr lang="en-US" b="1" u="sng" dirty="0">
                <a:latin typeface="+mn-lt"/>
                <a:cs typeface="Times New Roman" pitchFamily="18" charset="0"/>
              </a:rPr>
            </a:br>
            <a:br>
              <a:rPr lang="en-US" b="1" u="sng" dirty="0">
                <a:latin typeface="+mn-lt"/>
                <a:cs typeface="Times New Roman" pitchFamily="18" charset="0"/>
              </a:rPr>
            </a:br>
            <a:br>
              <a:rPr lang="en-US" b="1" u="sng" dirty="0">
                <a:latin typeface="+mn-lt"/>
                <a:cs typeface="Times New Roman" pitchFamily="18" charset="0"/>
              </a:rPr>
            </a:br>
            <a:br>
              <a:rPr lang="en-US" b="1" u="sng" dirty="0">
                <a:latin typeface="+mn-lt"/>
                <a:cs typeface="Times New Roman" pitchFamily="18" charset="0"/>
              </a:rPr>
            </a:br>
            <a:br>
              <a:rPr lang="en-US" b="1" u="sng" dirty="0">
                <a:latin typeface="+mn-lt"/>
                <a:cs typeface="Times New Roman" pitchFamily="18" charset="0"/>
              </a:rPr>
            </a:br>
            <a:br>
              <a:rPr lang="en-US" b="1" u="sng" dirty="0">
                <a:latin typeface="+mn-lt"/>
                <a:cs typeface="Times New Roman" pitchFamily="18" charset="0"/>
              </a:rPr>
            </a:br>
            <a:br>
              <a:rPr lang="en-US" b="1" u="sng" dirty="0">
                <a:latin typeface="+mn-lt"/>
                <a:cs typeface="Times New Roman" pitchFamily="18" charset="0"/>
              </a:rPr>
            </a:br>
            <a:r>
              <a:rPr lang="en-US" b="1" u="sng" dirty="0">
                <a:solidFill>
                  <a:schemeClr val="accent6">
                    <a:lumMod val="50000"/>
                  </a:schemeClr>
                </a:solidFill>
                <a:latin typeface="+mn-lt"/>
                <a:cs typeface="Times New Roman" pitchFamily="18" charset="0"/>
              </a:rPr>
              <a:t>STRUCTURE OF DNA:</a:t>
            </a:r>
            <a:r>
              <a:rPr lang="en-US" b="1" dirty="0">
                <a:solidFill>
                  <a:schemeClr val="accent6">
                    <a:lumMod val="50000"/>
                  </a:schemeClr>
                </a:solidFill>
                <a:latin typeface="+mn-lt"/>
                <a:cs typeface="Times New Roman" pitchFamily="18" charset="0"/>
              </a:rPr>
              <a:t>  </a:t>
            </a:r>
            <a:r>
              <a:rPr lang="en-US" sz="3100" b="1" dirty="0">
                <a:solidFill>
                  <a:srgbClr val="00B0F0"/>
                </a:solidFill>
                <a:latin typeface="+mn-lt"/>
                <a:cs typeface="Times New Roman" pitchFamily="18" charset="0"/>
              </a:rPr>
              <a:t>Watson</a:t>
            </a:r>
            <a:r>
              <a:rPr lang="en-US" sz="3100" b="1" dirty="0">
                <a:latin typeface="+mn-lt"/>
                <a:cs typeface="Times New Roman" pitchFamily="18" charset="0"/>
              </a:rPr>
              <a:t> </a:t>
            </a:r>
            <a:r>
              <a:rPr lang="en-US" sz="3100" dirty="0">
                <a:solidFill>
                  <a:schemeClr val="tx1"/>
                </a:solidFill>
                <a:latin typeface="+mn-lt"/>
                <a:cs typeface="Times New Roman" pitchFamily="18" charset="0"/>
              </a:rPr>
              <a:t>and </a:t>
            </a:r>
            <a:r>
              <a:rPr lang="en-US" sz="3100" b="1" dirty="0">
                <a:solidFill>
                  <a:srgbClr val="00B0F0"/>
                </a:solidFill>
                <a:latin typeface="+mn-lt"/>
                <a:cs typeface="Times New Roman" pitchFamily="18" charset="0"/>
              </a:rPr>
              <a:t>Crick </a:t>
            </a:r>
            <a:r>
              <a:rPr lang="en-US" sz="3100" dirty="0">
                <a:solidFill>
                  <a:schemeClr val="tx1"/>
                </a:solidFill>
                <a:latin typeface="+mn-lt"/>
                <a:cs typeface="Times New Roman" pitchFamily="18" charset="0"/>
              </a:rPr>
              <a:t>proposed</a:t>
            </a:r>
            <a:r>
              <a:rPr lang="en-US" sz="3100" b="1" dirty="0">
                <a:latin typeface="+mn-lt"/>
                <a:cs typeface="Times New Roman" pitchFamily="18" charset="0"/>
              </a:rPr>
              <a:t> </a:t>
            </a:r>
            <a:r>
              <a:rPr lang="en-US" sz="3100" b="1" dirty="0">
                <a:solidFill>
                  <a:srgbClr val="00B0F0"/>
                </a:solidFill>
                <a:latin typeface="+mn-lt"/>
                <a:cs typeface="Times New Roman" pitchFamily="18" charset="0"/>
              </a:rPr>
              <a:t>double helix structure</a:t>
            </a:r>
            <a:r>
              <a:rPr lang="en-US" sz="3100" b="1" dirty="0">
                <a:latin typeface="+mn-lt"/>
                <a:cs typeface="Times New Roman" pitchFamily="18" charset="0"/>
              </a:rPr>
              <a:t> </a:t>
            </a:r>
            <a:r>
              <a:rPr lang="en-US" sz="3100" dirty="0">
                <a:solidFill>
                  <a:schemeClr val="tx1"/>
                </a:solidFill>
                <a:latin typeface="+mn-lt"/>
                <a:cs typeface="Times New Roman" pitchFamily="18" charset="0"/>
              </a:rPr>
              <a:t>in</a:t>
            </a:r>
            <a:r>
              <a:rPr lang="en-US" sz="3100" b="1" dirty="0">
                <a:latin typeface="+mn-lt"/>
                <a:cs typeface="Times New Roman" pitchFamily="18" charset="0"/>
              </a:rPr>
              <a:t> </a:t>
            </a:r>
            <a:r>
              <a:rPr lang="en-US" sz="3100" b="1" dirty="0">
                <a:solidFill>
                  <a:srgbClr val="00B0F0"/>
                </a:solidFill>
                <a:latin typeface="+mn-lt"/>
                <a:cs typeface="Times New Roman" pitchFamily="18" charset="0"/>
              </a:rPr>
              <a:t>1953 (term DNA  - </a:t>
            </a:r>
            <a:r>
              <a:rPr lang="en-US" sz="3100" b="1" dirty="0" err="1">
                <a:solidFill>
                  <a:srgbClr val="00B0F0"/>
                </a:solidFill>
                <a:latin typeface="+mn-lt"/>
                <a:cs typeface="Times New Roman" pitchFamily="18" charset="0"/>
              </a:rPr>
              <a:t>Zacharis</a:t>
            </a:r>
            <a:r>
              <a:rPr lang="en-US" sz="3100" b="1" dirty="0">
                <a:solidFill>
                  <a:srgbClr val="00B0F0"/>
                </a:solidFill>
                <a:latin typeface="+mn-lt"/>
                <a:cs typeface="Times New Roman" pitchFamily="18" charset="0"/>
              </a:rPr>
              <a:t>)</a:t>
            </a:r>
            <a:endParaRPr lang="en-US" sz="2700" dirty="0">
              <a:solidFill>
                <a:srgbClr val="0070C0"/>
              </a:solidFill>
              <a:latin typeface="+mn-lt"/>
              <a:cs typeface="Times New Roman" pitchFamily="18" charset="0"/>
            </a:endParaRPr>
          </a:p>
        </p:txBody>
      </p:sp>
      <p:sp>
        <p:nvSpPr>
          <p:cNvPr id="6" name="Text Placeholder 5"/>
          <p:cNvSpPr>
            <a:spLocks noGrp="1"/>
          </p:cNvSpPr>
          <p:nvPr>
            <p:ph type="body" idx="2"/>
          </p:nvPr>
        </p:nvSpPr>
        <p:spPr>
          <a:xfrm>
            <a:off x="565156" y="1600201"/>
            <a:ext cx="6569864" cy="5009608"/>
          </a:xfrm>
        </p:spPr>
        <p:txBody>
          <a:bodyPr>
            <a:normAutofit/>
          </a:bodyPr>
          <a:lstStyle/>
          <a:p>
            <a:pPr algn="just"/>
            <a:r>
              <a:rPr lang="en-US" sz="2400" b="1" u="sng" dirty="0">
                <a:cs typeface="Times New Roman" pitchFamily="18" charset="0"/>
              </a:rPr>
              <a:t>Features of DNA double helix structure</a:t>
            </a:r>
            <a:r>
              <a:rPr lang="en-US" sz="2400" dirty="0">
                <a:cs typeface="Times New Roman" pitchFamily="18" charset="0"/>
              </a:rPr>
              <a:t>:</a:t>
            </a:r>
          </a:p>
          <a:p>
            <a:pPr marL="285750" indent="-285750" algn="just">
              <a:buFont typeface="Arial" panose="020B0604020202020204" pitchFamily="34" charset="0"/>
              <a:buChar char="•"/>
            </a:pPr>
            <a:r>
              <a:rPr lang="en-US" sz="2400" dirty="0">
                <a:cs typeface="Times New Roman" pitchFamily="18" charset="0"/>
              </a:rPr>
              <a:t>Double helix structure</a:t>
            </a:r>
          </a:p>
          <a:p>
            <a:pPr marL="285750" indent="-285750" algn="just">
              <a:buFont typeface="Arial" panose="020B0604020202020204" pitchFamily="34" charset="0"/>
              <a:buChar char="•"/>
            </a:pPr>
            <a:r>
              <a:rPr lang="en-US" sz="2400" dirty="0">
                <a:cs typeface="Times New Roman" pitchFamily="18" charset="0"/>
              </a:rPr>
              <a:t>Each strand is made up of a chain of nucleotides</a:t>
            </a:r>
          </a:p>
          <a:p>
            <a:pPr marL="285750" indent="-285750" algn="just">
              <a:buFont typeface="Arial" panose="020B0604020202020204" pitchFamily="34" charset="0"/>
              <a:buChar char="•"/>
            </a:pPr>
            <a:r>
              <a:rPr lang="en-US" sz="2400" dirty="0">
                <a:cs typeface="Times New Roman" pitchFamily="18" charset="0"/>
              </a:rPr>
              <a:t>2 strands run antiparallel to each other </a:t>
            </a:r>
          </a:p>
          <a:p>
            <a:pPr marL="285750" indent="-285750" algn="just">
              <a:buFont typeface="Arial" panose="020B0604020202020204" pitchFamily="34" charset="0"/>
              <a:buChar char="•"/>
            </a:pPr>
            <a:r>
              <a:rPr lang="en-US" sz="2400" dirty="0">
                <a:cs typeface="Times New Roman" pitchFamily="18" charset="0"/>
              </a:rPr>
              <a:t>Purine always pairs with pyrimidine </a:t>
            </a:r>
          </a:p>
          <a:p>
            <a:pPr marL="285750" indent="-285750" algn="just">
              <a:buFont typeface="Arial" panose="020B0604020202020204" pitchFamily="34" charset="0"/>
              <a:buChar char="•"/>
            </a:pPr>
            <a:r>
              <a:rPr lang="en-US" sz="2400" dirty="0">
                <a:cs typeface="Times New Roman" pitchFamily="18" charset="0"/>
              </a:rPr>
              <a:t>The diameter of the helix is </a:t>
            </a:r>
            <a:r>
              <a:rPr lang="en-US" sz="2400" b="1" dirty="0">
                <a:solidFill>
                  <a:srgbClr val="0070C0"/>
                </a:solidFill>
                <a:cs typeface="Times New Roman" pitchFamily="18" charset="0"/>
              </a:rPr>
              <a:t>20 Å</a:t>
            </a:r>
            <a:r>
              <a:rPr lang="en-US" sz="2400" b="1" dirty="0">
                <a:cs typeface="Times New Roman" pitchFamily="18" charset="0"/>
              </a:rPr>
              <a:t>. </a:t>
            </a:r>
            <a:r>
              <a:rPr lang="en-US" sz="2400" dirty="0">
                <a:cs typeface="Times New Roman" pitchFamily="18" charset="0"/>
              </a:rPr>
              <a:t>Pitch of the helix is </a:t>
            </a:r>
            <a:r>
              <a:rPr lang="en-US" sz="2400" b="1" dirty="0">
                <a:solidFill>
                  <a:srgbClr val="0070C0"/>
                </a:solidFill>
                <a:cs typeface="Times New Roman" pitchFamily="18" charset="0"/>
              </a:rPr>
              <a:t>34 Å (Angstrom) </a:t>
            </a:r>
            <a:r>
              <a:rPr lang="en-US" sz="2400" dirty="0">
                <a:cs typeface="Times New Roman" pitchFamily="18" charset="0"/>
              </a:rPr>
              <a:t>and</a:t>
            </a:r>
            <a:r>
              <a:rPr lang="en-US" sz="2400" b="1" dirty="0">
                <a:cs typeface="Times New Roman" pitchFamily="18" charset="0"/>
              </a:rPr>
              <a:t> </a:t>
            </a:r>
            <a:r>
              <a:rPr lang="en-US" sz="2400" b="1" dirty="0">
                <a:solidFill>
                  <a:srgbClr val="0070C0"/>
                </a:solidFill>
                <a:cs typeface="Times New Roman" pitchFamily="18" charset="0"/>
              </a:rPr>
              <a:t>10 bp</a:t>
            </a:r>
            <a:r>
              <a:rPr lang="en-US" sz="2400" b="1" dirty="0">
                <a:cs typeface="Times New Roman" pitchFamily="18" charset="0"/>
              </a:rPr>
              <a:t> </a:t>
            </a:r>
            <a:r>
              <a:rPr lang="en-US" sz="2400" dirty="0">
                <a:cs typeface="Times New Roman" pitchFamily="18" charset="0"/>
              </a:rPr>
              <a:t>in each turn. Adjacent bases are separated by </a:t>
            </a:r>
            <a:r>
              <a:rPr lang="en-US" sz="2400" b="1" dirty="0">
                <a:solidFill>
                  <a:srgbClr val="0070C0"/>
                </a:solidFill>
                <a:cs typeface="Times New Roman" pitchFamily="18" charset="0"/>
              </a:rPr>
              <a:t>3.4 Å</a:t>
            </a:r>
            <a:r>
              <a:rPr lang="en-US" sz="2400" b="1" dirty="0">
                <a:cs typeface="Times New Roman" pitchFamily="18" charset="0"/>
              </a:rPr>
              <a:t>.</a:t>
            </a:r>
          </a:p>
          <a:p>
            <a:pPr marL="285750" indent="-285750" algn="just">
              <a:buFont typeface="Arial" panose="020B0604020202020204" pitchFamily="34" charset="0"/>
              <a:buChar char="•"/>
            </a:pPr>
            <a:r>
              <a:rPr lang="en-US" sz="2400" dirty="0">
                <a:cs typeface="Times New Roman" pitchFamily="18" charset="0"/>
              </a:rPr>
              <a:t>The two chains are held together by </a:t>
            </a:r>
            <a:r>
              <a:rPr lang="en-US" sz="2400" b="1" dirty="0">
                <a:solidFill>
                  <a:srgbClr val="0070C0"/>
                </a:solidFill>
                <a:cs typeface="Times New Roman" pitchFamily="18" charset="0"/>
              </a:rPr>
              <a:t>hydrogen bonds </a:t>
            </a:r>
            <a:r>
              <a:rPr lang="en-US" sz="2400" dirty="0">
                <a:cs typeface="Times New Roman" pitchFamily="18" charset="0"/>
              </a:rPr>
              <a:t>between the nitrogen bases. (A=T, C</a:t>
            </a:r>
            <a:r>
              <a:rPr lang="en-US" sz="2400" u="sng" dirty="0">
                <a:cs typeface="Times New Roman" pitchFamily="18" charset="0"/>
              </a:rPr>
              <a:t>=</a:t>
            </a:r>
            <a:r>
              <a:rPr lang="en-US" sz="2400" dirty="0">
                <a:cs typeface="Times New Roman" pitchFamily="18" charset="0"/>
              </a:rPr>
              <a:t>G)</a:t>
            </a:r>
          </a:p>
          <a:p>
            <a:pPr marL="285750" indent="-285750" algn="just">
              <a:buFont typeface="Arial" panose="020B0604020202020204" pitchFamily="34" charset="0"/>
              <a:buChar char="•"/>
            </a:pPr>
            <a:r>
              <a:rPr lang="en-US" sz="2400" dirty="0">
                <a:cs typeface="Times New Roman" pitchFamily="18" charset="0"/>
              </a:rPr>
              <a:t>Helix in clockwise (righthanded)</a:t>
            </a:r>
            <a:endParaRPr lang="en-US" dirty="0">
              <a:cs typeface="Times New Roman" pitchFamily="18" charset="0"/>
            </a:endParaRPr>
          </a:p>
          <a:p>
            <a:pPr marL="285750" indent="-285750">
              <a:buFont typeface="Arial" panose="020B0604020202020204" pitchFamily="34" charset="0"/>
              <a:buChar char="•"/>
            </a:pPr>
            <a:endParaRPr lang="en-US" dirty="0">
              <a:cs typeface="Times New Roman" pitchFamily="18" charset="0"/>
            </a:endParaRPr>
          </a:p>
          <a:p>
            <a:endParaRPr lang="en-US" dirty="0">
              <a:cs typeface="Times New Roman" pitchFamily="18" charset="0"/>
            </a:endParaRPr>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047344" y="1592827"/>
            <a:ext cx="3717494" cy="4629414"/>
          </a:xfrm>
        </p:spPr>
      </p:pic>
    </p:spTree>
    <p:extLst>
      <p:ext uri="{BB962C8B-B14F-4D97-AF65-F5344CB8AC3E}">
        <p14:creationId xmlns:p14="http://schemas.microsoft.com/office/powerpoint/2010/main" val="1735065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81A79-BA69-F4FD-5B19-870826DE5F95}"/>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A67530D9-CCAE-ED07-5F37-8B1A0F23B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5369" y="21166"/>
            <a:ext cx="6134100" cy="6815667"/>
          </a:xfrm>
          <a:prstGeom prst="rect">
            <a:avLst/>
          </a:prstGeom>
        </p:spPr>
      </p:pic>
    </p:spTree>
    <p:extLst>
      <p:ext uri="{BB962C8B-B14F-4D97-AF65-F5344CB8AC3E}">
        <p14:creationId xmlns:p14="http://schemas.microsoft.com/office/powerpoint/2010/main" val="720793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53219" y="457200"/>
            <a:ext cx="10134600" cy="6096000"/>
          </a:xfrm>
        </p:spPr>
        <p:txBody>
          <a:bodyPr>
            <a:normAutofit/>
          </a:bodyPr>
          <a:lstStyle/>
          <a:p>
            <a:pPr algn="just"/>
            <a:r>
              <a:rPr lang="en-IN" sz="4000" b="1" dirty="0"/>
              <a:t>CHARGAFF’S RULE</a:t>
            </a:r>
          </a:p>
          <a:p>
            <a:pPr marL="0" indent="0" algn="just">
              <a:buNone/>
            </a:pPr>
            <a:endParaRPr lang="en-IN" sz="4000" dirty="0"/>
          </a:p>
          <a:p>
            <a:pPr algn="just"/>
            <a:r>
              <a:rPr lang="fr-FR" sz="4000" b="1" dirty="0"/>
              <a:t>Purine = Pyrimidine.</a:t>
            </a:r>
            <a:endParaRPr lang="fr-FR" sz="4000" dirty="0"/>
          </a:p>
          <a:p>
            <a:pPr algn="just"/>
            <a:r>
              <a:rPr lang="fr-FR" sz="4000" b="1" dirty="0"/>
              <a:t>A = T &amp; G = C</a:t>
            </a:r>
            <a:endParaRPr lang="fr-FR" sz="4000" dirty="0"/>
          </a:p>
          <a:p>
            <a:pPr algn="just"/>
            <a:r>
              <a:rPr lang="fr-FR" sz="4000" b="1" dirty="0"/>
              <a:t>A + G / C + T = 1.</a:t>
            </a:r>
            <a:endParaRPr lang="fr-FR" sz="4000" dirty="0"/>
          </a:p>
          <a:p>
            <a:pPr algn="just"/>
            <a:r>
              <a:rPr lang="en-IN" sz="4000" b="1" dirty="0"/>
              <a:t>CG Rule: </a:t>
            </a:r>
            <a:r>
              <a:rPr lang="en-IN" sz="4000" dirty="0"/>
              <a:t>The overall G+C content is species specific, it tends to be higher in exons than the introns </a:t>
            </a:r>
          </a:p>
        </p:txBody>
      </p:sp>
    </p:spTree>
    <p:extLst>
      <p:ext uri="{BB962C8B-B14F-4D97-AF65-F5344CB8AC3E}">
        <p14:creationId xmlns:p14="http://schemas.microsoft.com/office/powerpoint/2010/main" val="2884594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00819" y="381000"/>
            <a:ext cx="10058400" cy="5410199"/>
          </a:xfrm>
        </p:spPr>
        <p:txBody>
          <a:bodyPr>
            <a:normAutofit/>
          </a:bodyPr>
          <a:lstStyle/>
          <a:p>
            <a:r>
              <a:rPr lang="en-IN" sz="3200" b="1" dirty="0"/>
              <a:t>PALINDROME SEQUENCE</a:t>
            </a:r>
          </a:p>
          <a:p>
            <a:endParaRPr lang="en-IN" sz="3200" dirty="0"/>
          </a:p>
          <a:p>
            <a:endParaRPr lang="en-IN" sz="3200" dirty="0"/>
          </a:p>
          <a:p>
            <a:endParaRPr lang="en-IN" sz="3200" dirty="0"/>
          </a:p>
          <a:p>
            <a:endParaRPr lang="en-IN" sz="3200" dirty="0"/>
          </a:p>
          <a:p>
            <a:r>
              <a:rPr lang="en-IN" sz="3200" b="1" dirty="0"/>
              <a:t>HYPERCHROMATIC EFFECT</a:t>
            </a:r>
          </a:p>
          <a:p>
            <a:pPr marL="0" indent="0" algn="just">
              <a:buNone/>
            </a:pPr>
            <a:r>
              <a:rPr lang="en-IN" sz="3200" dirty="0"/>
              <a:t>It is the striking increase in absorbance of </a:t>
            </a:r>
            <a:r>
              <a:rPr lang="en-IN" sz="3200" dirty="0">
                <a:solidFill>
                  <a:srgbClr val="0070C0"/>
                </a:solidFill>
              </a:rPr>
              <a:t>DNA</a:t>
            </a:r>
            <a:r>
              <a:rPr lang="en-IN" sz="3200" dirty="0"/>
              <a:t> upon denaturation</a:t>
            </a:r>
          </a:p>
          <a:p>
            <a:pPr marL="0" indent="0">
              <a:buNone/>
            </a:pPr>
            <a:endParaRPr lang="en-IN" sz="3200" dirty="0"/>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4603"/>
          <a:stretch/>
        </p:blipFill>
        <p:spPr bwMode="auto">
          <a:xfrm>
            <a:off x="505619" y="1066801"/>
            <a:ext cx="815941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296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473DD-BC52-F135-3A93-6CCE3CBBC648}"/>
            </a:ext>
          </a:extLst>
        </p:cNvPr>
        <p:cNvGrpSpPr/>
        <p:nvPr/>
      </p:nvGrpSpPr>
      <p:grpSpPr>
        <a:xfrm>
          <a:off x="0" y="0"/>
          <a:ext cx="0" cy="0"/>
          <a:chOff x="0" y="0"/>
          <a:chExt cx="0" cy="0"/>
        </a:xfrm>
      </p:grpSpPr>
      <p:pic>
        <p:nvPicPr>
          <p:cNvPr id="8" name="Picture 4">
            <a:extLst>
              <a:ext uri="{FF2B5EF4-FFF2-40B4-BE49-F238E27FC236}">
                <a16:creationId xmlns:a16="http://schemas.microsoft.com/office/drawing/2014/main" id="{D4C08D77-E532-8149-C35E-45EBE06F76AE}"/>
              </a:ext>
            </a:extLst>
          </p:cNvPr>
          <p:cNvPicPr>
            <a:picLocks noGrp="1" noChangeAspect="1" noChangeArrowheads="1"/>
          </p:cNvPicPr>
          <p:nvPr>
            <p:ph sz="quarter" idx="2"/>
          </p:nvPr>
        </p:nvPicPr>
        <p:blipFill rotWithShape="1">
          <a:blip r:embed="rId2">
            <a:extLst>
              <a:ext uri="{28A0092B-C50C-407E-A947-70E740481C1C}">
                <a14:useLocalDpi xmlns:a14="http://schemas.microsoft.com/office/drawing/2010/main" val="0"/>
              </a:ext>
            </a:extLst>
          </a:blip>
          <a:srcRect t="1515" b="6737"/>
          <a:stretch/>
        </p:blipFill>
        <p:spPr bwMode="auto">
          <a:xfrm>
            <a:off x="1496219" y="276663"/>
            <a:ext cx="7467600" cy="630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321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b="1" dirty="0">
                <a:solidFill>
                  <a:schemeClr val="tx1"/>
                </a:solidFill>
                <a:latin typeface="+mn-lt"/>
              </a:rPr>
              <a:t>Which Came First? </a:t>
            </a:r>
            <a:br>
              <a:rPr lang="en-IN" b="1" dirty="0">
                <a:solidFill>
                  <a:schemeClr val="tx1"/>
                </a:solidFill>
                <a:latin typeface="+mn-lt"/>
              </a:rPr>
            </a:br>
            <a:r>
              <a:rPr lang="en-IN" b="1" dirty="0">
                <a:solidFill>
                  <a:schemeClr val="tx1"/>
                </a:solidFill>
                <a:latin typeface="+mn-lt"/>
              </a:rPr>
              <a:t>RNA OR DNA</a:t>
            </a:r>
          </a:p>
        </p:txBody>
      </p:sp>
      <p:sp>
        <p:nvSpPr>
          <p:cNvPr id="3" name="Content Placeholder 2"/>
          <p:cNvSpPr>
            <a:spLocks noGrp="1"/>
          </p:cNvSpPr>
          <p:nvPr>
            <p:ph sz="quarter" idx="1"/>
          </p:nvPr>
        </p:nvSpPr>
        <p:spPr>
          <a:xfrm>
            <a:off x="277019" y="1447800"/>
            <a:ext cx="10287000" cy="4953000"/>
          </a:xfrm>
        </p:spPr>
        <p:txBody>
          <a:bodyPr>
            <a:normAutofit/>
          </a:bodyPr>
          <a:lstStyle/>
          <a:p>
            <a:pPr algn="just"/>
            <a:r>
              <a:rPr lang="en-IN" sz="3200" dirty="0"/>
              <a:t>Most scientists believe RNA evolved before DNA. RNA has a simpler structure and is needed in order for DNA to function. Also, RNA is found in prokaryotes. </a:t>
            </a:r>
          </a:p>
          <a:p>
            <a:pPr algn="just"/>
            <a:r>
              <a:rPr lang="en-IN" sz="3200" dirty="0"/>
              <a:t>RNA on its own can act as a catalyst for certain chemical reactions. </a:t>
            </a:r>
          </a:p>
          <a:p>
            <a:pPr algn="just"/>
            <a:endParaRPr lang="en-IN" sz="3200" dirty="0"/>
          </a:p>
          <a:p>
            <a:pPr marL="0" indent="0" algn="just">
              <a:buNone/>
            </a:pPr>
            <a:r>
              <a:rPr lang="en-IN" sz="3200" b="1" dirty="0"/>
              <a:t>Why DNA evolved if RNA existed?</a:t>
            </a:r>
            <a:r>
              <a:rPr lang="en-IN" sz="3200" dirty="0"/>
              <a:t> </a:t>
            </a:r>
          </a:p>
          <a:p>
            <a:pPr algn="just"/>
            <a:r>
              <a:rPr lang="en-IN" sz="3200" dirty="0"/>
              <a:t>Having a double-stranded molecule helps protect the genetic code from damage. If one strand is broken, the other strand can serve as a template for repair. </a:t>
            </a:r>
          </a:p>
        </p:txBody>
      </p:sp>
    </p:spTree>
    <p:extLst>
      <p:ext uri="{BB962C8B-B14F-4D97-AF65-F5344CB8AC3E}">
        <p14:creationId xmlns:p14="http://schemas.microsoft.com/office/powerpoint/2010/main" val="2563720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br>
              <a:rPr lang="en-IN" b="1" dirty="0">
                <a:solidFill>
                  <a:schemeClr val="tx1"/>
                </a:solidFill>
              </a:rPr>
            </a:br>
            <a:br>
              <a:rPr lang="en-IN" b="1" dirty="0">
                <a:solidFill>
                  <a:schemeClr val="tx1"/>
                </a:solidFill>
              </a:rPr>
            </a:br>
            <a:br>
              <a:rPr lang="en-IN" b="1" dirty="0">
                <a:solidFill>
                  <a:schemeClr val="tx1"/>
                </a:solidFill>
              </a:rPr>
            </a:br>
            <a:br>
              <a:rPr lang="en-IN" b="1" dirty="0">
                <a:solidFill>
                  <a:schemeClr val="tx1"/>
                </a:solidFill>
              </a:rPr>
            </a:br>
            <a:br>
              <a:rPr lang="en-IN" b="1" dirty="0">
                <a:solidFill>
                  <a:schemeClr val="tx1"/>
                </a:solidFill>
              </a:rPr>
            </a:br>
            <a:br>
              <a:rPr lang="en-IN" b="1" dirty="0">
                <a:solidFill>
                  <a:schemeClr val="tx1"/>
                </a:solidFill>
              </a:rPr>
            </a:br>
            <a:br>
              <a:rPr lang="en-IN" b="1" dirty="0">
                <a:solidFill>
                  <a:schemeClr val="tx1"/>
                </a:solidFill>
              </a:rPr>
            </a:br>
            <a:r>
              <a:rPr lang="en-IN" b="1" dirty="0">
                <a:solidFill>
                  <a:schemeClr val="tx1"/>
                </a:solidFill>
                <a:latin typeface="+mn-lt"/>
              </a:rPr>
              <a:t>RNA</a:t>
            </a:r>
          </a:p>
        </p:txBody>
      </p:sp>
      <p:sp>
        <p:nvSpPr>
          <p:cNvPr id="2" name="Content Placeholder 1"/>
          <p:cNvSpPr>
            <a:spLocks noGrp="1"/>
          </p:cNvSpPr>
          <p:nvPr>
            <p:ph sz="quarter" idx="1"/>
          </p:nvPr>
        </p:nvSpPr>
        <p:spPr/>
        <p:txBody>
          <a:bodyPr>
            <a:normAutofit/>
          </a:bodyPr>
          <a:lstStyle/>
          <a:p>
            <a:pPr algn="just"/>
            <a:r>
              <a:rPr lang="en-US" sz="3600" dirty="0"/>
              <a:t>A nucleic acid that carries the genetic message from DNA to ribosomes and is involved in the process of protein synthesis is referred to as </a:t>
            </a:r>
            <a:r>
              <a:rPr lang="en-US" sz="3600" dirty="0">
                <a:solidFill>
                  <a:srgbClr val="0070C0"/>
                </a:solidFill>
              </a:rPr>
              <a:t>RNA</a:t>
            </a:r>
            <a:r>
              <a:rPr lang="en-US" sz="3600" dirty="0"/>
              <a:t>. It contains:</a:t>
            </a:r>
          </a:p>
          <a:p>
            <a:pPr algn="just"/>
            <a:r>
              <a:rPr lang="en-US" sz="3600" dirty="0"/>
              <a:t>Ribose sugar</a:t>
            </a:r>
          </a:p>
          <a:p>
            <a:pPr algn="just"/>
            <a:r>
              <a:rPr lang="en-US" sz="3600" dirty="0"/>
              <a:t>Nitrogen base (A, G, U, C)                                               </a:t>
            </a:r>
          </a:p>
          <a:p>
            <a:pPr algn="just"/>
            <a:r>
              <a:rPr lang="en-IN" sz="3600" dirty="0"/>
              <a:t>Phosphoric acid</a:t>
            </a:r>
          </a:p>
        </p:txBody>
      </p:sp>
    </p:spTree>
    <p:extLst>
      <p:ext uri="{BB962C8B-B14F-4D97-AF65-F5344CB8AC3E}">
        <p14:creationId xmlns:p14="http://schemas.microsoft.com/office/powerpoint/2010/main" val="2663045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4E857-024F-5BC2-1D6F-1B8D3EE5B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BAEF02-83AA-61C6-52E4-98F4818192FA}"/>
              </a:ext>
            </a:extLst>
          </p:cNvPr>
          <p:cNvSpPr>
            <a:spLocks noGrp="1"/>
          </p:cNvSpPr>
          <p:nvPr>
            <p:ph type="title"/>
          </p:nvPr>
        </p:nvSpPr>
        <p:spPr>
          <a:xfrm>
            <a:off x="538242" y="274638"/>
            <a:ext cx="9688354" cy="1096962"/>
          </a:xfrm>
        </p:spPr>
        <p:txBody>
          <a:bodyPr>
            <a:normAutofit/>
          </a:bodyPr>
          <a:lstStyle/>
          <a:p>
            <a:r>
              <a:rPr lang="en-IN" b="1" dirty="0">
                <a:solidFill>
                  <a:schemeClr val="tx1"/>
                </a:solidFill>
                <a:latin typeface="+mn-lt"/>
              </a:rPr>
              <a:t>Nucleic Acids</a:t>
            </a:r>
          </a:p>
        </p:txBody>
      </p:sp>
      <p:sp>
        <p:nvSpPr>
          <p:cNvPr id="3" name="Content Placeholder 2">
            <a:extLst>
              <a:ext uri="{FF2B5EF4-FFF2-40B4-BE49-F238E27FC236}">
                <a16:creationId xmlns:a16="http://schemas.microsoft.com/office/drawing/2014/main" id="{91BA731A-D754-2E5A-14F2-2373D1FFE83D}"/>
              </a:ext>
            </a:extLst>
          </p:cNvPr>
          <p:cNvSpPr>
            <a:spLocks noGrp="1"/>
          </p:cNvSpPr>
          <p:nvPr>
            <p:ph sz="quarter" idx="1"/>
          </p:nvPr>
        </p:nvSpPr>
        <p:spPr>
          <a:xfrm>
            <a:off x="353219" y="1447800"/>
            <a:ext cx="10210800" cy="5135562"/>
          </a:xfrm>
        </p:spPr>
        <p:txBody>
          <a:bodyPr>
            <a:normAutofit fontScale="92500"/>
          </a:bodyPr>
          <a:lstStyle/>
          <a:p>
            <a:pPr algn="just"/>
            <a:r>
              <a:rPr lang="en-US" sz="3600" dirty="0">
                <a:cs typeface="Times New Roman" pitchFamily="18" charset="0"/>
              </a:rPr>
              <a:t>Nucleic acid is an important class of macromolecules found in all cells and viruses. The functions of nucleic acids have to do with the storage and expression of genetic information. </a:t>
            </a:r>
            <a:r>
              <a:rPr lang="en-US" sz="3600" b="1" dirty="0">
                <a:solidFill>
                  <a:srgbClr val="C00000"/>
                </a:solidFill>
                <a:cs typeface="Times New Roman" pitchFamily="18" charset="0"/>
              </a:rPr>
              <a:t>Deoxyribonucleic acid (DNA) </a:t>
            </a:r>
            <a:r>
              <a:rPr lang="en-US" sz="3600" dirty="0">
                <a:cs typeface="Times New Roman" pitchFamily="18" charset="0"/>
              </a:rPr>
              <a:t>encodes the information the cell needs to make proteins. A related type of nucleic acid, called </a:t>
            </a:r>
            <a:r>
              <a:rPr lang="en-US" sz="3600" b="1" dirty="0">
                <a:solidFill>
                  <a:srgbClr val="C00000"/>
                </a:solidFill>
                <a:cs typeface="Times New Roman" pitchFamily="18" charset="0"/>
              </a:rPr>
              <a:t>ribonucleic acid (RNA)</a:t>
            </a:r>
            <a:r>
              <a:rPr lang="en-US" sz="3600" dirty="0">
                <a:cs typeface="Times New Roman" pitchFamily="18" charset="0"/>
              </a:rPr>
              <a:t>, comes in different molecular forms that participate in protein synthesis. </a:t>
            </a:r>
          </a:p>
          <a:p>
            <a:pPr algn="just"/>
            <a:r>
              <a:rPr lang="en-US" sz="3600" dirty="0">
                <a:cs typeface="Times New Roman" pitchFamily="18" charset="0"/>
              </a:rPr>
              <a:t>Nucleic acids are polynucleotides</a:t>
            </a:r>
          </a:p>
          <a:p>
            <a:pPr algn="just"/>
            <a:r>
              <a:rPr lang="en-US" sz="3600" dirty="0">
                <a:cs typeface="Times New Roman" pitchFamily="18" charset="0"/>
              </a:rPr>
              <a:t>Their building blocks are nucleotides</a:t>
            </a:r>
          </a:p>
        </p:txBody>
      </p:sp>
    </p:spTree>
    <p:extLst>
      <p:ext uri="{BB962C8B-B14F-4D97-AF65-F5344CB8AC3E}">
        <p14:creationId xmlns:p14="http://schemas.microsoft.com/office/powerpoint/2010/main" val="3116740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00818" y="326573"/>
            <a:ext cx="10287001" cy="6139543"/>
          </a:xfrm>
        </p:spPr>
        <p:txBody>
          <a:bodyPr>
            <a:normAutofit lnSpcReduction="10000"/>
          </a:bodyPr>
          <a:lstStyle/>
          <a:p>
            <a:pPr marL="514350" indent="-514350" algn="just">
              <a:buNone/>
            </a:pPr>
            <a:r>
              <a:rPr lang="en-US" sz="3600" u="sng" dirty="0">
                <a:solidFill>
                  <a:srgbClr val="0070C0"/>
                </a:solidFill>
              </a:rPr>
              <a:t>Heterogeneous RNA (</a:t>
            </a:r>
            <a:r>
              <a:rPr lang="en-US" sz="3600" u="sng" dirty="0" err="1">
                <a:solidFill>
                  <a:srgbClr val="0070C0"/>
                </a:solidFill>
              </a:rPr>
              <a:t>hnRNA</a:t>
            </a:r>
            <a:r>
              <a:rPr lang="en-US" sz="3600" u="sng" dirty="0">
                <a:solidFill>
                  <a:srgbClr val="0070C0"/>
                </a:solidFill>
              </a:rPr>
              <a:t>)</a:t>
            </a:r>
            <a:r>
              <a:rPr lang="en-US" sz="3600" u="sng" dirty="0"/>
              <a:t>: </a:t>
            </a:r>
          </a:p>
          <a:p>
            <a:pPr marL="514350" indent="-514350" algn="just"/>
            <a:r>
              <a:rPr lang="en-US" sz="3600" dirty="0"/>
              <a:t>Precursor RNA synthesized from DNA through transcription. Contains both exons and introns.</a:t>
            </a:r>
          </a:p>
          <a:p>
            <a:pPr marL="514350" indent="-514350" algn="just">
              <a:buNone/>
            </a:pPr>
            <a:endParaRPr lang="en-US" sz="3600" u="sng" dirty="0">
              <a:solidFill>
                <a:srgbClr val="0070C0"/>
              </a:solidFill>
            </a:endParaRPr>
          </a:p>
          <a:p>
            <a:pPr marL="514350" indent="-514350" algn="just">
              <a:buNone/>
            </a:pPr>
            <a:r>
              <a:rPr lang="en-US" sz="3600" u="sng" dirty="0">
                <a:solidFill>
                  <a:srgbClr val="0070C0"/>
                </a:solidFill>
              </a:rPr>
              <a:t>Messenger RNA (mRNA) </a:t>
            </a:r>
            <a:r>
              <a:rPr lang="en-US" sz="3600" dirty="0"/>
              <a:t>:</a:t>
            </a:r>
          </a:p>
          <a:p>
            <a:pPr marL="514350" indent="-514350" algn="just"/>
            <a:r>
              <a:rPr lang="en-US" sz="3600" dirty="0"/>
              <a:t>It constitutes about 5% of total RNA in the cell.</a:t>
            </a:r>
          </a:p>
          <a:p>
            <a:pPr marL="514350" indent="-514350" algn="just"/>
            <a:r>
              <a:rPr lang="en-US" sz="3600" dirty="0"/>
              <a:t>Role: carries the information for the protein synthesis.</a:t>
            </a:r>
          </a:p>
          <a:p>
            <a:pPr marL="514350" indent="-514350" algn="just"/>
            <a:r>
              <a:rPr lang="en-US" sz="3600" dirty="0"/>
              <a:t>mRNA is formed after processing of </a:t>
            </a:r>
            <a:r>
              <a:rPr lang="en-US" sz="3600" dirty="0" err="1"/>
              <a:t>hnRNA</a:t>
            </a:r>
            <a:r>
              <a:rPr lang="en-US" sz="3600" dirty="0"/>
              <a:t>. Processed through the process of capping (7-methyl guanosine is added to the 5’ terminal end), tailing, splicing and base modifications.</a:t>
            </a:r>
          </a:p>
        </p:txBody>
      </p:sp>
    </p:spTree>
    <p:extLst>
      <p:ext uri="{BB962C8B-B14F-4D97-AF65-F5344CB8AC3E}">
        <p14:creationId xmlns:p14="http://schemas.microsoft.com/office/powerpoint/2010/main" val="3660668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3219" y="304800"/>
            <a:ext cx="10134600" cy="6172200"/>
          </a:xfrm>
        </p:spPr>
        <p:txBody>
          <a:bodyPr>
            <a:normAutofit/>
          </a:bodyPr>
          <a:lstStyle/>
          <a:p>
            <a:pPr>
              <a:buNone/>
            </a:pPr>
            <a:r>
              <a:rPr lang="en-US" sz="3200" u="sng" dirty="0">
                <a:solidFill>
                  <a:srgbClr val="0070C0"/>
                </a:solidFill>
              </a:rPr>
              <a:t>Transfer RNA (tRNA) </a:t>
            </a:r>
            <a:r>
              <a:rPr lang="en-US" sz="3200" dirty="0"/>
              <a:t>(soluble RNA or adapter molecules)</a:t>
            </a:r>
          </a:p>
          <a:p>
            <a:r>
              <a:rPr lang="en-US" sz="3200" dirty="0"/>
              <a:t>Smallest of all the 3 major RNA (mRNA, </a:t>
            </a:r>
            <a:r>
              <a:rPr lang="en-US" sz="3200" dirty="0" err="1"/>
              <a:t>rRNA</a:t>
            </a:r>
            <a:r>
              <a:rPr lang="en-US" sz="3200" dirty="0"/>
              <a:t>, </a:t>
            </a:r>
            <a:r>
              <a:rPr lang="en-US" sz="3200" dirty="0" err="1"/>
              <a:t>tRNA</a:t>
            </a:r>
            <a:r>
              <a:rPr lang="en-US" sz="3200" dirty="0"/>
              <a:t>)</a:t>
            </a:r>
          </a:p>
          <a:p>
            <a:r>
              <a:rPr lang="en-US" sz="3200" dirty="0"/>
              <a:t>Role : transfers amino acids from cytoplasm to protein synthesis machinery.</a:t>
            </a:r>
          </a:p>
          <a:p>
            <a:r>
              <a:rPr lang="en-US" sz="3200" b="1" dirty="0">
                <a:solidFill>
                  <a:srgbClr val="00B0F0"/>
                </a:solidFill>
              </a:rPr>
              <a:t>The</a:t>
            </a:r>
            <a:r>
              <a:rPr lang="en-US" sz="3200" dirty="0"/>
              <a:t> </a:t>
            </a:r>
            <a:r>
              <a:rPr lang="en-US" sz="3200" b="1" dirty="0">
                <a:solidFill>
                  <a:srgbClr val="00B0F0"/>
                </a:solidFill>
              </a:rPr>
              <a:t>first nucleic acid to be completely sequenced was tRNA (tRNA alanine), by  </a:t>
            </a:r>
            <a:r>
              <a:rPr lang="en-US" sz="3200" b="1" u="sng" dirty="0">
                <a:solidFill>
                  <a:srgbClr val="00B0F0"/>
                </a:solidFill>
              </a:rPr>
              <a:t>HOLLEY and Co-workers</a:t>
            </a:r>
            <a:r>
              <a:rPr lang="en-US" sz="3200" b="1" dirty="0">
                <a:solidFill>
                  <a:srgbClr val="00B0F0"/>
                </a:solidFill>
              </a:rPr>
              <a:t>.</a:t>
            </a:r>
          </a:p>
          <a:p>
            <a:pPr>
              <a:buNone/>
            </a:pPr>
            <a:endParaRPr lang="en-US" sz="3200" u="sng" dirty="0">
              <a:solidFill>
                <a:srgbClr val="0070C0"/>
              </a:solidFill>
            </a:endParaRPr>
          </a:p>
          <a:p>
            <a:pPr>
              <a:buNone/>
            </a:pPr>
            <a:r>
              <a:rPr lang="en-US" sz="3200" u="sng" dirty="0">
                <a:solidFill>
                  <a:srgbClr val="0070C0"/>
                </a:solidFill>
              </a:rPr>
              <a:t>Ribosomal RNA( </a:t>
            </a:r>
            <a:r>
              <a:rPr lang="en-US" sz="3200" u="sng" dirty="0" err="1">
                <a:solidFill>
                  <a:srgbClr val="0070C0"/>
                </a:solidFill>
              </a:rPr>
              <a:t>rRNA</a:t>
            </a:r>
            <a:r>
              <a:rPr lang="en-US" sz="3200" u="sng" dirty="0">
                <a:solidFill>
                  <a:srgbClr val="0070C0"/>
                </a:solidFill>
              </a:rPr>
              <a:t>) </a:t>
            </a:r>
            <a:r>
              <a:rPr lang="en-US" sz="3200" dirty="0"/>
              <a:t>:</a:t>
            </a:r>
          </a:p>
          <a:p>
            <a:r>
              <a:rPr lang="en-US" sz="3200" dirty="0" err="1"/>
              <a:t>rRNA</a:t>
            </a:r>
            <a:r>
              <a:rPr lang="en-US" sz="3200" dirty="0"/>
              <a:t> is synthesized in nucleolus. </a:t>
            </a:r>
          </a:p>
          <a:p>
            <a:r>
              <a:rPr lang="en-US" sz="3200" dirty="0"/>
              <a:t>Role: Plays an important role in binding of mRNA to ribosome and its translation.</a:t>
            </a:r>
          </a:p>
        </p:txBody>
      </p:sp>
    </p:spTree>
    <p:extLst>
      <p:ext uri="{BB962C8B-B14F-4D97-AF65-F5344CB8AC3E}">
        <p14:creationId xmlns:p14="http://schemas.microsoft.com/office/powerpoint/2010/main" val="2752925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084" y="365128"/>
            <a:ext cx="9284673" cy="808067"/>
          </a:xfrm>
        </p:spPr>
        <p:txBody>
          <a:bodyPr>
            <a:normAutofit/>
          </a:bodyPr>
          <a:lstStyle/>
          <a:p>
            <a:r>
              <a:rPr lang="en-US" sz="3600" b="1" u="sng" dirty="0">
                <a:solidFill>
                  <a:schemeClr val="tx1"/>
                </a:solidFill>
                <a:latin typeface="+mn-lt"/>
              </a:rPr>
              <a:t>Functions of RNA:</a:t>
            </a:r>
          </a:p>
        </p:txBody>
      </p:sp>
      <p:sp>
        <p:nvSpPr>
          <p:cNvPr id="3" name="Content Placeholder 2"/>
          <p:cNvSpPr>
            <a:spLocks noGrp="1"/>
          </p:cNvSpPr>
          <p:nvPr>
            <p:ph sz="quarter" idx="1"/>
          </p:nvPr>
        </p:nvSpPr>
        <p:spPr>
          <a:xfrm>
            <a:off x="353219" y="1173192"/>
            <a:ext cx="10134599" cy="5319680"/>
          </a:xfrm>
        </p:spPr>
        <p:txBody>
          <a:bodyPr>
            <a:normAutofit/>
          </a:bodyPr>
          <a:lstStyle/>
          <a:p>
            <a:pPr algn="just"/>
            <a:r>
              <a:rPr lang="en-US" sz="3200" dirty="0">
                <a:solidFill>
                  <a:srgbClr val="0070C0"/>
                </a:solidFill>
              </a:rPr>
              <a:t>Storage function</a:t>
            </a:r>
            <a:r>
              <a:rPr lang="en-US" sz="3200" dirty="0"/>
              <a:t>: Many viruses have RNA as genetic material, it may be </a:t>
            </a:r>
            <a:r>
              <a:rPr lang="en-US" sz="3200" dirty="0" err="1"/>
              <a:t>ssRNA</a:t>
            </a:r>
            <a:r>
              <a:rPr lang="en-US" sz="3200" dirty="0"/>
              <a:t> or dsRNA.</a:t>
            </a:r>
          </a:p>
          <a:p>
            <a:pPr algn="just"/>
            <a:r>
              <a:rPr lang="en-US" sz="3200" dirty="0">
                <a:solidFill>
                  <a:srgbClr val="0070C0"/>
                </a:solidFill>
              </a:rPr>
              <a:t>Structural RNA</a:t>
            </a:r>
            <a:r>
              <a:rPr lang="en-US" sz="3200" dirty="0"/>
              <a:t>: rRNA is the major component of ribosome.</a:t>
            </a:r>
          </a:p>
          <a:p>
            <a:pPr algn="just"/>
            <a:r>
              <a:rPr lang="en-US" sz="3200" dirty="0">
                <a:solidFill>
                  <a:srgbClr val="0070C0"/>
                </a:solidFill>
              </a:rPr>
              <a:t>Transfer function</a:t>
            </a:r>
            <a:r>
              <a:rPr lang="en-US" sz="3200" dirty="0"/>
              <a:t>: mRNA encodes for protein synthesis involved in transfer of genetic information.</a:t>
            </a:r>
          </a:p>
          <a:p>
            <a:pPr algn="just"/>
            <a:r>
              <a:rPr lang="en-US" sz="3200" dirty="0">
                <a:solidFill>
                  <a:srgbClr val="0070C0"/>
                </a:solidFill>
              </a:rPr>
              <a:t>Catalytic function</a:t>
            </a:r>
            <a:r>
              <a:rPr lang="en-US" sz="3200" dirty="0"/>
              <a:t>: RNA in ribosomes has peptidyl transferase activity which is responsible for formation of peptide bond between the amino acids. </a:t>
            </a:r>
            <a:r>
              <a:rPr lang="en-US" sz="3200" dirty="0">
                <a:solidFill>
                  <a:srgbClr val="0070C0"/>
                </a:solidFill>
              </a:rPr>
              <a:t>Ribozymes</a:t>
            </a:r>
            <a:r>
              <a:rPr lang="en-US" sz="3200" dirty="0"/>
              <a:t> have catalytic activity.</a:t>
            </a:r>
          </a:p>
          <a:p>
            <a:pPr algn="just"/>
            <a:r>
              <a:rPr lang="en-US" sz="3200" dirty="0">
                <a:solidFill>
                  <a:srgbClr val="0070C0"/>
                </a:solidFill>
              </a:rPr>
              <a:t>Regulatory function</a:t>
            </a:r>
            <a:r>
              <a:rPr lang="en-US" sz="3200" dirty="0"/>
              <a:t>: siRNA (short interfering RNA), miRNA (micro RNA) are involved in plant defense mechanism.</a:t>
            </a:r>
          </a:p>
        </p:txBody>
      </p:sp>
    </p:spTree>
    <p:extLst>
      <p:ext uri="{BB962C8B-B14F-4D97-AF65-F5344CB8AC3E}">
        <p14:creationId xmlns:p14="http://schemas.microsoft.com/office/powerpoint/2010/main" val="2377207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645" y="178873"/>
            <a:ext cx="9150112" cy="845049"/>
          </a:xfrm>
        </p:spPr>
        <p:txBody>
          <a:bodyPr>
            <a:normAutofit/>
          </a:bodyPr>
          <a:lstStyle/>
          <a:p>
            <a:r>
              <a:rPr lang="en-US" sz="3600" b="1" u="sng" dirty="0">
                <a:solidFill>
                  <a:srgbClr val="0070C0"/>
                </a:solidFill>
                <a:latin typeface="+mn-lt"/>
              </a:rPr>
              <a:t>Differences between DNA and RNA</a:t>
            </a:r>
            <a:r>
              <a:rPr lang="en-US" sz="3600" b="1" u="sng" dirty="0">
                <a:latin typeface="+mn-lt"/>
              </a:rPr>
              <a:t>:</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83026885"/>
              </p:ext>
            </p:extLst>
          </p:nvPr>
        </p:nvGraphicFramePr>
        <p:xfrm>
          <a:off x="277019" y="1023922"/>
          <a:ext cx="10210800" cy="5671482"/>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492730">
                <a:tc>
                  <a:txBody>
                    <a:bodyPr/>
                    <a:lstStyle/>
                    <a:p>
                      <a:r>
                        <a:rPr lang="en-US" sz="2000" dirty="0"/>
                        <a:t>Particulars </a:t>
                      </a:r>
                    </a:p>
                  </a:txBody>
                  <a:tcPr marL="80736" marR="80736"/>
                </a:tc>
                <a:tc>
                  <a:txBody>
                    <a:bodyPr/>
                    <a:lstStyle/>
                    <a:p>
                      <a:r>
                        <a:rPr lang="en-US" sz="2000" dirty="0"/>
                        <a:t>DNA</a:t>
                      </a:r>
                    </a:p>
                  </a:txBody>
                  <a:tcPr marL="80736" marR="80736"/>
                </a:tc>
                <a:tc>
                  <a:txBody>
                    <a:bodyPr/>
                    <a:lstStyle/>
                    <a:p>
                      <a:r>
                        <a:rPr lang="en-US" sz="2000" dirty="0"/>
                        <a:t>RNA</a:t>
                      </a:r>
                    </a:p>
                  </a:txBody>
                  <a:tcPr marL="80736" marR="80736"/>
                </a:tc>
                <a:extLst>
                  <a:ext uri="{0D108BD9-81ED-4DB2-BD59-A6C34878D82A}">
                    <a16:rowId xmlns:a16="http://schemas.microsoft.com/office/drawing/2014/main" val="10000"/>
                  </a:ext>
                </a:extLst>
              </a:tr>
              <a:tr h="806685">
                <a:tc>
                  <a:txBody>
                    <a:bodyPr/>
                    <a:lstStyle/>
                    <a:p>
                      <a:r>
                        <a:rPr lang="en-US" sz="2400" b="1" dirty="0"/>
                        <a:t>Location </a:t>
                      </a:r>
                    </a:p>
                  </a:txBody>
                  <a:tcPr marL="80736" marR="80736"/>
                </a:tc>
                <a:tc>
                  <a:txBody>
                    <a:bodyPr/>
                    <a:lstStyle/>
                    <a:p>
                      <a:r>
                        <a:rPr lang="en-US" sz="2400" dirty="0"/>
                        <a:t>Nucleus (chromosome), mitochondria, chloroplast, cytoplasm</a:t>
                      </a:r>
                    </a:p>
                  </a:txBody>
                  <a:tcPr marL="80736" marR="80736"/>
                </a:tc>
                <a:tc>
                  <a:txBody>
                    <a:bodyPr/>
                    <a:lstStyle/>
                    <a:p>
                      <a:r>
                        <a:rPr lang="en-US" sz="2400" dirty="0"/>
                        <a:t>Nucleolus, cytoplasm and ribosomes</a:t>
                      </a:r>
                    </a:p>
                  </a:txBody>
                  <a:tcPr marL="80736" marR="80736"/>
                </a:tc>
                <a:extLst>
                  <a:ext uri="{0D108BD9-81ED-4DB2-BD59-A6C34878D82A}">
                    <a16:rowId xmlns:a16="http://schemas.microsoft.com/office/drawing/2014/main" val="10001"/>
                  </a:ext>
                </a:extLst>
              </a:tr>
              <a:tr h="496713">
                <a:tc>
                  <a:txBody>
                    <a:bodyPr/>
                    <a:lstStyle/>
                    <a:p>
                      <a:r>
                        <a:rPr lang="en-US" sz="2400" b="1" dirty="0"/>
                        <a:t>Replication</a:t>
                      </a:r>
                      <a:r>
                        <a:rPr lang="en-US" sz="2400" b="1" baseline="0" dirty="0"/>
                        <a:t> </a:t>
                      </a:r>
                      <a:endParaRPr lang="en-US" sz="2400" b="1" dirty="0"/>
                    </a:p>
                  </a:txBody>
                  <a:tcPr marL="80736" marR="80736"/>
                </a:tc>
                <a:tc>
                  <a:txBody>
                    <a:bodyPr/>
                    <a:lstStyle/>
                    <a:p>
                      <a:r>
                        <a:rPr lang="en-US" sz="2400" dirty="0"/>
                        <a:t>Self replication</a:t>
                      </a:r>
                    </a:p>
                  </a:txBody>
                  <a:tcPr marL="80736" marR="80736"/>
                </a:tc>
                <a:tc>
                  <a:txBody>
                    <a:bodyPr/>
                    <a:lstStyle/>
                    <a:p>
                      <a:r>
                        <a:rPr lang="en-US" sz="2400" dirty="0"/>
                        <a:t>Self replication is rare</a:t>
                      </a:r>
                    </a:p>
                  </a:txBody>
                  <a:tcPr marL="80736" marR="80736"/>
                </a:tc>
                <a:extLst>
                  <a:ext uri="{0D108BD9-81ED-4DB2-BD59-A6C34878D82A}">
                    <a16:rowId xmlns:a16="http://schemas.microsoft.com/office/drawing/2014/main" val="10002"/>
                  </a:ext>
                </a:extLst>
              </a:tr>
              <a:tr h="496713">
                <a:tc>
                  <a:txBody>
                    <a:bodyPr/>
                    <a:lstStyle/>
                    <a:p>
                      <a:r>
                        <a:rPr lang="en-US" sz="2400" b="1" dirty="0"/>
                        <a:t>Types </a:t>
                      </a:r>
                    </a:p>
                  </a:txBody>
                  <a:tcPr marL="80736" marR="80736"/>
                </a:tc>
                <a:tc>
                  <a:txBody>
                    <a:bodyPr/>
                    <a:lstStyle/>
                    <a:p>
                      <a:r>
                        <a:rPr lang="en-US" sz="2400" dirty="0"/>
                        <a:t>A,B</a:t>
                      </a:r>
                      <a:r>
                        <a:rPr lang="en-US" sz="2400" baseline="0" dirty="0"/>
                        <a:t> and Z forms</a:t>
                      </a:r>
                      <a:endParaRPr lang="en-US" sz="2400" dirty="0"/>
                    </a:p>
                  </a:txBody>
                  <a:tcPr marL="80736" marR="80736"/>
                </a:tc>
                <a:tc>
                  <a:txBody>
                    <a:bodyPr/>
                    <a:lstStyle/>
                    <a:p>
                      <a:r>
                        <a:rPr lang="en-US" sz="2400" dirty="0"/>
                        <a:t>mRNA, </a:t>
                      </a:r>
                      <a:r>
                        <a:rPr lang="en-US" sz="2400" dirty="0" err="1"/>
                        <a:t>tRNA</a:t>
                      </a:r>
                      <a:r>
                        <a:rPr lang="en-US" sz="2400" dirty="0"/>
                        <a:t>, and </a:t>
                      </a:r>
                      <a:r>
                        <a:rPr lang="en-US" sz="2400" dirty="0" err="1"/>
                        <a:t>rRNA</a:t>
                      </a:r>
                      <a:endParaRPr lang="en-US" sz="2400" dirty="0"/>
                    </a:p>
                  </a:txBody>
                  <a:tcPr marL="80736" marR="80736"/>
                </a:tc>
                <a:extLst>
                  <a:ext uri="{0D108BD9-81ED-4DB2-BD59-A6C34878D82A}">
                    <a16:rowId xmlns:a16="http://schemas.microsoft.com/office/drawing/2014/main" val="10003"/>
                  </a:ext>
                </a:extLst>
              </a:tr>
              <a:tr h="496713">
                <a:tc>
                  <a:txBody>
                    <a:bodyPr/>
                    <a:lstStyle/>
                    <a:p>
                      <a:r>
                        <a:rPr lang="en-US" sz="2400" b="1" dirty="0"/>
                        <a:t>Strands </a:t>
                      </a:r>
                    </a:p>
                  </a:txBody>
                  <a:tcPr marL="80736" marR="80736"/>
                </a:tc>
                <a:tc>
                  <a:txBody>
                    <a:bodyPr/>
                    <a:lstStyle/>
                    <a:p>
                      <a:r>
                        <a:rPr lang="en-US" sz="2400" dirty="0"/>
                        <a:t>Usually two,</a:t>
                      </a:r>
                      <a:r>
                        <a:rPr lang="en-US" sz="2400" baseline="0" dirty="0"/>
                        <a:t> rarely one</a:t>
                      </a:r>
                      <a:endParaRPr lang="en-US" sz="2400" dirty="0"/>
                    </a:p>
                  </a:txBody>
                  <a:tcPr marL="80736" marR="80736"/>
                </a:tc>
                <a:tc>
                  <a:txBody>
                    <a:bodyPr/>
                    <a:lstStyle/>
                    <a:p>
                      <a:r>
                        <a:rPr lang="en-US" sz="2400" dirty="0"/>
                        <a:t>Usually one , rarely two</a:t>
                      </a:r>
                    </a:p>
                  </a:txBody>
                  <a:tcPr marL="80736" marR="80736"/>
                </a:tc>
                <a:extLst>
                  <a:ext uri="{0D108BD9-81ED-4DB2-BD59-A6C34878D82A}">
                    <a16:rowId xmlns:a16="http://schemas.microsoft.com/office/drawing/2014/main" val="10004"/>
                  </a:ext>
                </a:extLst>
              </a:tr>
              <a:tr h="496713">
                <a:tc>
                  <a:txBody>
                    <a:bodyPr/>
                    <a:lstStyle/>
                    <a:p>
                      <a:r>
                        <a:rPr lang="en-US" sz="2400" b="1" dirty="0"/>
                        <a:t>Bases </a:t>
                      </a:r>
                    </a:p>
                  </a:txBody>
                  <a:tcPr marL="80736" marR="80736"/>
                </a:tc>
                <a:tc>
                  <a:txBody>
                    <a:bodyPr/>
                    <a:lstStyle/>
                    <a:p>
                      <a:r>
                        <a:rPr lang="en-US" sz="2400" dirty="0"/>
                        <a:t>A,G,</a:t>
                      </a:r>
                      <a:r>
                        <a:rPr lang="en-US" sz="2400" baseline="0" dirty="0"/>
                        <a:t>C and T</a:t>
                      </a:r>
                      <a:endParaRPr lang="en-US" sz="2400" dirty="0"/>
                    </a:p>
                  </a:txBody>
                  <a:tcPr marL="80736" marR="80736"/>
                </a:tc>
                <a:tc>
                  <a:txBody>
                    <a:bodyPr/>
                    <a:lstStyle/>
                    <a:p>
                      <a:r>
                        <a:rPr lang="en-US" sz="2400" dirty="0"/>
                        <a:t>A, G, C and U</a:t>
                      </a:r>
                    </a:p>
                  </a:txBody>
                  <a:tcPr marL="80736" marR="80736"/>
                </a:tc>
                <a:extLst>
                  <a:ext uri="{0D108BD9-81ED-4DB2-BD59-A6C34878D82A}">
                    <a16:rowId xmlns:a16="http://schemas.microsoft.com/office/drawing/2014/main" val="10005"/>
                  </a:ext>
                </a:extLst>
              </a:tr>
              <a:tr h="496713">
                <a:tc>
                  <a:txBody>
                    <a:bodyPr/>
                    <a:lstStyle/>
                    <a:p>
                      <a:r>
                        <a:rPr lang="en-US" sz="2400" b="1" dirty="0"/>
                        <a:t>Base pairing </a:t>
                      </a:r>
                    </a:p>
                  </a:txBody>
                  <a:tcPr marL="80736" marR="80736"/>
                </a:tc>
                <a:tc>
                  <a:txBody>
                    <a:bodyPr/>
                    <a:lstStyle/>
                    <a:p>
                      <a:r>
                        <a:rPr lang="en-US" sz="2400" dirty="0"/>
                        <a:t>AT and GC</a:t>
                      </a:r>
                    </a:p>
                  </a:txBody>
                  <a:tcPr marL="80736" marR="80736"/>
                </a:tc>
                <a:tc>
                  <a:txBody>
                    <a:bodyPr/>
                    <a:lstStyle/>
                    <a:p>
                      <a:r>
                        <a:rPr lang="en-US" sz="2400" dirty="0"/>
                        <a:t> AU and GC</a:t>
                      </a:r>
                    </a:p>
                  </a:txBody>
                  <a:tcPr marL="80736" marR="80736"/>
                </a:tc>
                <a:extLst>
                  <a:ext uri="{0D108BD9-81ED-4DB2-BD59-A6C34878D82A}">
                    <a16:rowId xmlns:a16="http://schemas.microsoft.com/office/drawing/2014/main" val="10006"/>
                  </a:ext>
                </a:extLst>
              </a:tr>
              <a:tr h="496713">
                <a:tc>
                  <a:txBody>
                    <a:bodyPr/>
                    <a:lstStyle/>
                    <a:p>
                      <a:r>
                        <a:rPr lang="en-US" sz="2400" b="1" dirty="0"/>
                        <a:t>Sugar </a:t>
                      </a:r>
                    </a:p>
                  </a:txBody>
                  <a:tcPr marL="80736" marR="80736"/>
                </a:tc>
                <a:tc>
                  <a:txBody>
                    <a:bodyPr/>
                    <a:lstStyle/>
                    <a:p>
                      <a:r>
                        <a:rPr lang="en-US" sz="2400" dirty="0"/>
                        <a:t>Deoxyribose </a:t>
                      </a:r>
                    </a:p>
                  </a:txBody>
                  <a:tcPr marL="80736" marR="80736"/>
                </a:tc>
                <a:tc>
                  <a:txBody>
                    <a:bodyPr/>
                    <a:lstStyle/>
                    <a:p>
                      <a:r>
                        <a:rPr lang="en-US" sz="2400" dirty="0"/>
                        <a:t>Ribose </a:t>
                      </a:r>
                    </a:p>
                  </a:txBody>
                  <a:tcPr marL="80736" marR="80736"/>
                </a:tc>
                <a:extLst>
                  <a:ext uri="{0D108BD9-81ED-4DB2-BD59-A6C34878D82A}">
                    <a16:rowId xmlns:a16="http://schemas.microsoft.com/office/drawing/2014/main" val="10007"/>
                  </a:ext>
                </a:extLst>
              </a:tr>
              <a:tr h="496713">
                <a:tc>
                  <a:txBody>
                    <a:bodyPr/>
                    <a:lstStyle/>
                    <a:p>
                      <a:r>
                        <a:rPr lang="en-US" sz="2400" b="1" dirty="0"/>
                        <a:t>Size </a:t>
                      </a:r>
                    </a:p>
                  </a:txBody>
                  <a:tcPr marL="80736" marR="80736"/>
                </a:tc>
                <a:tc>
                  <a:txBody>
                    <a:bodyPr/>
                    <a:lstStyle/>
                    <a:p>
                      <a:r>
                        <a:rPr lang="en-US" sz="2400" dirty="0" err="1"/>
                        <a:t>Upto</a:t>
                      </a:r>
                      <a:r>
                        <a:rPr lang="en-US" sz="2400" dirty="0"/>
                        <a:t> 4.3 million nucleotides</a:t>
                      </a:r>
                    </a:p>
                  </a:txBody>
                  <a:tcPr marL="80736" marR="80736"/>
                </a:tc>
                <a:tc>
                  <a:txBody>
                    <a:bodyPr/>
                    <a:lstStyle/>
                    <a:p>
                      <a:r>
                        <a:rPr lang="en-US" sz="2400" dirty="0" err="1"/>
                        <a:t>Upto</a:t>
                      </a:r>
                      <a:r>
                        <a:rPr lang="en-US" sz="2400" baseline="0" dirty="0"/>
                        <a:t> 12000 nucleotides</a:t>
                      </a:r>
                      <a:endParaRPr lang="en-US" sz="2400" dirty="0"/>
                    </a:p>
                  </a:txBody>
                  <a:tcPr marL="80736" marR="80736"/>
                </a:tc>
                <a:extLst>
                  <a:ext uri="{0D108BD9-81ED-4DB2-BD59-A6C34878D82A}">
                    <a16:rowId xmlns:a16="http://schemas.microsoft.com/office/drawing/2014/main" val="10008"/>
                  </a:ext>
                </a:extLst>
              </a:tr>
              <a:tr h="878801">
                <a:tc>
                  <a:txBody>
                    <a:bodyPr/>
                    <a:lstStyle/>
                    <a:p>
                      <a:r>
                        <a:rPr lang="en-US" sz="2400" b="1" dirty="0"/>
                        <a:t>Function </a:t>
                      </a:r>
                    </a:p>
                  </a:txBody>
                  <a:tcPr marL="80736" marR="80736"/>
                </a:tc>
                <a:tc>
                  <a:txBody>
                    <a:bodyPr/>
                    <a:lstStyle/>
                    <a:p>
                      <a:r>
                        <a:rPr lang="en-US" sz="2400" dirty="0"/>
                        <a:t>Genetic role</a:t>
                      </a:r>
                    </a:p>
                  </a:txBody>
                  <a:tcPr marL="80736" marR="80736"/>
                </a:tc>
                <a:tc>
                  <a:txBody>
                    <a:bodyPr/>
                    <a:lstStyle/>
                    <a:p>
                      <a:r>
                        <a:rPr lang="en-US" sz="2400" dirty="0"/>
                        <a:t>Protein synthesis. Genetic in some viruses</a:t>
                      </a:r>
                    </a:p>
                  </a:txBody>
                  <a:tcPr marL="80736" marR="80736"/>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41439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00818" y="228600"/>
            <a:ext cx="10273937" cy="5943600"/>
          </a:xfrm>
        </p:spPr>
      </p:pic>
    </p:spTree>
    <p:extLst>
      <p:ext uri="{BB962C8B-B14F-4D97-AF65-F5344CB8AC3E}">
        <p14:creationId xmlns:p14="http://schemas.microsoft.com/office/powerpoint/2010/main" val="1223075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b="1" dirty="0">
                <a:solidFill>
                  <a:schemeClr val="tx1"/>
                </a:solidFill>
                <a:latin typeface="+mn-lt"/>
              </a:rPr>
              <a:t>CHARACTERISTICS OF GENETIC MATERIAL</a:t>
            </a:r>
          </a:p>
        </p:txBody>
      </p:sp>
      <p:sp>
        <p:nvSpPr>
          <p:cNvPr id="2" name="Content Placeholder 1"/>
          <p:cNvSpPr>
            <a:spLocks noGrp="1"/>
          </p:cNvSpPr>
          <p:nvPr>
            <p:ph sz="quarter" idx="1"/>
          </p:nvPr>
        </p:nvSpPr>
        <p:spPr/>
        <p:txBody>
          <a:bodyPr>
            <a:normAutofit/>
          </a:bodyPr>
          <a:lstStyle/>
          <a:p>
            <a:r>
              <a:rPr lang="en-IN" sz="4000" dirty="0"/>
              <a:t>Replication</a:t>
            </a:r>
          </a:p>
          <a:p>
            <a:r>
              <a:rPr lang="en-IN" sz="4000" dirty="0"/>
              <a:t>Storage information for the expression of the trait</a:t>
            </a:r>
          </a:p>
          <a:p>
            <a:r>
              <a:rPr lang="en-IN" sz="4000" dirty="0"/>
              <a:t>Control expression of traits</a:t>
            </a:r>
          </a:p>
          <a:p>
            <a:r>
              <a:rPr lang="en-IN" sz="4000" dirty="0"/>
              <a:t>Change in controlled way (Undergo Mutation)</a:t>
            </a:r>
          </a:p>
          <a:p>
            <a:r>
              <a:rPr lang="en-IN" sz="4000" dirty="0"/>
              <a:t>Must be stable</a:t>
            </a:r>
          </a:p>
        </p:txBody>
      </p:sp>
    </p:spTree>
    <p:extLst>
      <p:ext uri="{BB962C8B-B14F-4D97-AF65-F5344CB8AC3E}">
        <p14:creationId xmlns:p14="http://schemas.microsoft.com/office/powerpoint/2010/main" val="3126826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77019" y="381000"/>
            <a:ext cx="10210800" cy="6172200"/>
          </a:xfrm>
        </p:spPr>
        <p:txBody>
          <a:bodyPr>
            <a:normAutofit/>
          </a:bodyPr>
          <a:lstStyle/>
          <a:p>
            <a:pPr marL="0" indent="0" algn="just">
              <a:buNone/>
            </a:pPr>
            <a:r>
              <a:rPr lang="en-IN" sz="4000" b="1" dirty="0"/>
              <a:t>Is the Genetic Material Protein or DNA?</a:t>
            </a:r>
          </a:p>
          <a:p>
            <a:pPr algn="just"/>
            <a:endParaRPr lang="en-IN" sz="4000" dirty="0"/>
          </a:p>
          <a:p>
            <a:pPr algn="just"/>
            <a:r>
              <a:rPr lang="en-IN" sz="4000" dirty="0"/>
              <a:t>Until 1940 Proteins were considered as genetic material as proteins are polymer of 20 protein amino acids and present in larger quantity, encode more and variety of information.</a:t>
            </a:r>
          </a:p>
          <a:p>
            <a:pPr algn="just"/>
            <a:r>
              <a:rPr lang="en-IN" sz="4000" dirty="0"/>
              <a:t>DNA is polymer of only 4 different </a:t>
            </a:r>
            <a:r>
              <a:rPr lang="en-IN" sz="4000" dirty="0" err="1"/>
              <a:t>deoxyribonucleotides</a:t>
            </a:r>
            <a:r>
              <a:rPr lang="en-IN" sz="4000" dirty="0"/>
              <a:t> (ATP, CTP, GTP &amp; TTP) and is present in smaller quantity</a:t>
            </a:r>
          </a:p>
        </p:txBody>
      </p:sp>
    </p:spTree>
    <p:extLst>
      <p:ext uri="{BB962C8B-B14F-4D97-AF65-F5344CB8AC3E}">
        <p14:creationId xmlns:p14="http://schemas.microsoft.com/office/powerpoint/2010/main" val="1823593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77019" y="304800"/>
            <a:ext cx="10287000" cy="6248400"/>
          </a:xfrm>
        </p:spPr>
        <p:txBody>
          <a:bodyPr>
            <a:normAutofit/>
          </a:bodyPr>
          <a:lstStyle/>
          <a:p>
            <a:pPr marL="0" indent="0" algn="just">
              <a:buNone/>
            </a:pPr>
            <a:r>
              <a:rPr lang="en-IN" sz="3600" b="1" dirty="0"/>
              <a:t>Evidences which prove DNA as Genetic Material</a:t>
            </a:r>
          </a:p>
          <a:p>
            <a:pPr marL="0" indent="0" algn="just">
              <a:buNone/>
            </a:pPr>
            <a:endParaRPr lang="en-IN" sz="3600" dirty="0"/>
          </a:p>
          <a:p>
            <a:pPr algn="just"/>
            <a:r>
              <a:rPr lang="en-IN" sz="3600" dirty="0"/>
              <a:t> Frederick Griffith’s (1928) experiment on Bacterial Transformation</a:t>
            </a:r>
          </a:p>
          <a:p>
            <a:pPr algn="just"/>
            <a:r>
              <a:rPr lang="en-IN" sz="3600" dirty="0"/>
              <a:t> Oswald Avery, Colin Macleod and </a:t>
            </a:r>
            <a:r>
              <a:rPr lang="en-IN" sz="3600" dirty="0" err="1"/>
              <a:t>Maclyn</a:t>
            </a:r>
            <a:r>
              <a:rPr lang="en-IN" sz="3600" dirty="0"/>
              <a:t> McCarty’s (1944) experiment on Transformation</a:t>
            </a:r>
          </a:p>
          <a:p>
            <a:pPr algn="just"/>
            <a:r>
              <a:rPr lang="en-IN" sz="3600" dirty="0"/>
              <a:t> Alfred D. Hershey and Martha Chase (1952) experiment on T- Even (2,4 ) Bacteriophage</a:t>
            </a:r>
          </a:p>
        </p:txBody>
      </p:sp>
    </p:spTree>
    <p:extLst>
      <p:ext uri="{BB962C8B-B14F-4D97-AF65-F5344CB8AC3E}">
        <p14:creationId xmlns:p14="http://schemas.microsoft.com/office/powerpoint/2010/main" val="1837592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b="1" dirty="0">
                <a:solidFill>
                  <a:schemeClr val="tx1"/>
                </a:solidFill>
                <a:latin typeface="Cabin Sketch" panose="020B0503050202020004" pitchFamily="34" charset="0"/>
              </a:rPr>
              <a:t>GRIFFITH’S EXPERIMENT ON BACTERIAL TRANSFORMATION (1928)</a:t>
            </a:r>
          </a:p>
        </p:txBody>
      </p:sp>
      <p:sp>
        <p:nvSpPr>
          <p:cNvPr id="3" name="Content Placeholder 2"/>
          <p:cNvSpPr>
            <a:spLocks noGrp="1"/>
          </p:cNvSpPr>
          <p:nvPr>
            <p:ph sz="quarter" idx="1"/>
          </p:nvPr>
        </p:nvSpPr>
        <p:spPr/>
        <p:txBody>
          <a:bodyPr/>
          <a:lstStyle/>
          <a:p>
            <a:pPr marL="0" indent="0">
              <a:buNone/>
            </a:pPr>
            <a:r>
              <a:rPr lang="en-IN" dirty="0"/>
              <a:t> </a:t>
            </a:r>
          </a:p>
        </p:txBody>
      </p:sp>
      <p:pic>
        <p:nvPicPr>
          <p:cNvPr id="8" name="Picture 7">
            <a:extLst>
              <a:ext uri="{FF2B5EF4-FFF2-40B4-BE49-F238E27FC236}">
                <a16:creationId xmlns:a16="http://schemas.microsoft.com/office/drawing/2014/main" id="{7BB36983-8F0B-E512-0393-E3B61E0E7F1B}"/>
              </a:ext>
            </a:extLst>
          </p:cNvPr>
          <p:cNvPicPr>
            <a:picLocks noChangeAspect="1"/>
          </p:cNvPicPr>
          <p:nvPr/>
        </p:nvPicPr>
        <p:blipFill>
          <a:blip r:embed="rId2"/>
          <a:stretch>
            <a:fillRect/>
          </a:stretch>
        </p:blipFill>
        <p:spPr>
          <a:xfrm>
            <a:off x="353219" y="1344969"/>
            <a:ext cx="10287001" cy="5270348"/>
          </a:xfrm>
          <a:prstGeom prst="rect">
            <a:avLst/>
          </a:prstGeom>
        </p:spPr>
      </p:pic>
    </p:spTree>
    <p:extLst>
      <p:ext uri="{BB962C8B-B14F-4D97-AF65-F5344CB8AC3E}">
        <p14:creationId xmlns:p14="http://schemas.microsoft.com/office/powerpoint/2010/main" val="1185829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53219" y="685800"/>
            <a:ext cx="9873377" cy="5334000"/>
          </a:xfrm>
        </p:spPr>
        <p:txBody>
          <a:bodyPr>
            <a:normAutofit/>
          </a:bodyPr>
          <a:lstStyle/>
          <a:p>
            <a:pPr algn="just"/>
            <a:r>
              <a:rPr lang="en-US" sz="3600" dirty="0">
                <a:cs typeface="Times New Roman" pitchFamily="18" charset="0"/>
              </a:rPr>
              <a:t>It was postulated that some of the cells of R type had changed into S type due to the influence of the dead S cells present in the mixture </a:t>
            </a:r>
          </a:p>
          <a:p>
            <a:pPr algn="just"/>
            <a:endParaRPr lang="en-US" sz="3600" dirty="0">
              <a:cs typeface="Times New Roman" pitchFamily="18" charset="0"/>
            </a:endParaRPr>
          </a:p>
          <a:p>
            <a:pPr algn="just"/>
            <a:r>
              <a:rPr lang="en-US" sz="3600" b="1" dirty="0">
                <a:cs typeface="Times New Roman" pitchFamily="18" charset="0"/>
              </a:rPr>
              <a:t>This phenomenon was called transformation.</a:t>
            </a:r>
          </a:p>
          <a:p>
            <a:pPr algn="just"/>
            <a:r>
              <a:rPr lang="en-US" sz="3600" b="1" dirty="0">
                <a:cs typeface="Times New Roman" pitchFamily="18" charset="0"/>
              </a:rPr>
              <a:t>The components of the S cells which induced the conversion of R cells into S  cells was named the transforming principle.</a:t>
            </a:r>
          </a:p>
          <a:p>
            <a:pPr marL="0" indent="0" algn="just">
              <a:buNone/>
            </a:pPr>
            <a:endParaRPr lang="en-US" sz="3600" dirty="0"/>
          </a:p>
        </p:txBody>
      </p:sp>
    </p:spTree>
    <p:extLst>
      <p:ext uri="{BB962C8B-B14F-4D97-AF65-F5344CB8AC3E}">
        <p14:creationId xmlns:p14="http://schemas.microsoft.com/office/powerpoint/2010/main" val="1671359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242" y="274638"/>
            <a:ext cx="9688354" cy="1096962"/>
          </a:xfrm>
        </p:spPr>
        <p:txBody>
          <a:bodyPr>
            <a:normAutofit/>
          </a:bodyPr>
          <a:lstStyle/>
          <a:p>
            <a:r>
              <a:rPr lang="en-IN" b="1" dirty="0">
                <a:solidFill>
                  <a:schemeClr val="tx1"/>
                </a:solidFill>
                <a:latin typeface="+mn-lt"/>
              </a:rPr>
              <a:t>Nucleic Acids</a:t>
            </a:r>
          </a:p>
        </p:txBody>
      </p:sp>
      <p:sp>
        <p:nvSpPr>
          <p:cNvPr id="3" name="Content Placeholder 2"/>
          <p:cNvSpPr>
            <a:spLocks noGrp="1"/>
          </p:cNvSpPr>
          <p:nvPr>
            <p:ph sz="quarter" idx="1"/>
          </p:nvPr>
        </p:nvSpPr>
        <p:spPr>
          <a:xfrm>
            <a:off x="538241" y="1447800"/>
            <a:ext cx="10025777" cy="5029200"/>
          </a:xfrm>
        </p:spPr>
        <p:txBody>
          <a:bodyPr>
            <a:normAutofit/>
          </a:bodyPr>
          <a:lstStyle/>
          <a:p>
            <a:pPr algn="just"/>
            <a:r>
              <a:rPr lang="en-IN" sz="3200" dirty="0">
                <a:cs typeface="Times New Roman" pitchFamily="18" charset="0"/>
              </a:rPr>
              <a:t>The </a:t>
            </a:r>
            <a:r>
              <a:rPr lang="en-IN" sz="3200" dirty="0">
                <a:solidFill>
                  <a:srgbClr val="0070C0"/>
                </a:solidFill>
                <a:cs typeface="Times New Roman" pitchFamily="18" charset="0"/>
              </a:rPr>
              <a:t>nucleic acids </a:t>
            </a:r>
            <a:r>
              <a:rPr lang="en-IN" sz="3200" dirty="0">
                <a:cs typeface="Times New Roman" pitchFamily="18" charset="0"/>
              </a:rPr>
              <a:t>are vital </a:t>
            </a:r>
            <a:r>
              <a:rPr lang="en-IN" sz="3200" dirty="0">
                <a:solidFill>
                  <a:srgbClr val="0070C0"/>
                </a:solidFill>
                <a:cs typeface="Times New Roman" pitchFamily="18" charset="0"/>
              </a:rPr>
              <a:t>biopolymers</a:t>
            </a:r>
            <a:r>
              <a:rPr lang="en-IN" sz="3200" dirty="0">
                <a:cs typeface="Times New Roman" pitchFamily="18" charset="0"/>
              </a:rPr>
              <a:t> found in all living organisms, where they function to encode, transfer, and express genes.</a:t>
            </a:r>
            <a:r>
              <a:rPr lang="en-US" sz="3200" dirty="0">
                <a:cs typeface="Times New Roman" pitchFamily="18" charset="0"/>
              </a:rPr>
              <a:t> The nucleic acids are of two types, namely </a:t>
            </a:r>
            <a:r>
              <a:rPr lang="en-US" sz="3200" b="1" dirty="0">
                <a:solidFill>
                  <a:srgbClr val="0070C0"/>
                </a:solidFill>
                <a:cs typeface="Times New Roman" pitchFamily="18" charset="0"/>
              </a:rPr>
              <a:t>deoxyribonucleic acid (DNA) </a:t>
            </a:r>
            <a:r>
              <a:rPr lang="en-US" sz="3200" dirty="0">
                <a:cs typeface="Times New Roman" pitchFamily="18" charset="0"/>
              </a:rPr>
              <a:t>and </a:t>
            </a:r>
            <a:r>
              <a:rPr lang="en-US" sz="3200" b="1" dirty="0">
                <a:solidFill>
                  <a:srgbClr val="0070C0"/>
                </a:solidFill>
                <a:cs typeface="Times New Roman" pitchFamily="18" charset="0"/>
              </a:rPr>
              <a:t>ribonucleic acid (RNA)</a:t>
            </a:r>
          </a:p>
          <a:p>
            <a:pPr marL="0" indent="0" algn="just">
              <a:buNone/>
            </a:pPr>
            <a:r>
              <a:rPr lang="en-IN" sz="3200" dirty="0">
                <a:cs typeface="Times New Roman" pitchFamily="18" charset="0"/>
              </a:rPr>
              <a:t>    </a:t>
            </a:r>
            <a:r>
              <a:rPr lang="en-IN" sz="3200" b="1" dirty="0">
                <a:cs typeface="Times New Roman" pitchFamily="18" charset="0"/>
              </a:rPr>
              <a:t>HISTORY:</a:t>
            </a:r>
          </a:p>
          <a:p>
            <a:pPr algn="just"/>
            <a:r>
              <a:rPr lang="en-US" sz="3200" dirty="0" err="1">
                <a:solidFill>
                  <a:srgbClr val="0070C0"/>
                </a:solidFill>
                <a:cs typeface="Times New Roman" pitchFamily="18" charset="0"/>
              </a:rPr>
              <a:t>Friedric</a:t>
            </a:r>
            <a:r>
              <a:rPr lang="en-US" sz="3200" dirty="0">
                <a:solidFill>
                  <a:srgbClr val="0070C0"/>
                </a:solidFill>
                <a:cs typeface="Times New Roman" pitchFamily="18" charset="0"/>
              </a:rPr>
              <a:t> </a:t>
            </a:r>
            <a:r>
              <a:rPr lang="en-US" sz="3200" dirty="0" err="1">
                <a:solidFill>
                  <a:srgbClr val="0070C0"/>
                </a:solidFill>
                <a:cs typeface="Times New Roman" pitchFamily="18" charset="0"/>
              </a:rPr>
              <a:t>Miescher</a:t>
            </a:r>
            <a:r>
              <a:rPr lang="en-US" sz="3200" dirty="0">
                <a:solidFill>
                  <a:srgbClr val="0070C0"/>
                </a:solidFill>
                <a:cs typeface="Times New Roman" pitchFamily="18" charset="0"/>
              </a:rPr>
              <a:t> </a:t>
            </a:r>
            <a:r>
              <a:rPr lang="en-US" sz="3200" dirty="0">
                <a:cs typeface="Times New Roman" pitchFamily="18" charset="0"/>
              </a:rPr>
              <a:t>(1868) discovered an acidic substance from pus cells and named it as </a:t>
            </a:r>
            <a:r>
              <a:rPr lang="en-US" sz="3200" u="sng" dirty="0" err="1">
                <a:solidFill>
                  <a:srgbClr val="0070C0"/>
                </a:solidFill>
                <a:cs typeface="Times New Roman" pitchFamily="18" charset="0"/>
              </a:rPr>
              <a:t>Nuclein</a:t>
            </a:r>
            <a:r>
              <a:rPr lang="en-US" sz="3200" u="sng" dirty="0">
                <a:solidFill>
                  <a:srgbClr val="0070C0"/>
                </a:solidFill>
                <a:cs typeface="Times New Roman" pitchFamily="18" charset="0"/>
              </a:rPr>
              <a:t>             </a:t>
            </a:r>
          </a:p>
          <a:p>
            <a:pPr algn="just"/>
            <a:r>
              <a:rPr lang="en-US" sz="3200" dirty="0">
                <a:solidFill>
                  <a:srgbClr val="0070C0"/>
                </a:solidFill>
                <a:cs typeface="Times New Roman" pitchFamily="18" charset="0"/>
              </a:rPr>
              <a:t>Altman</a:t>
            </a:r>
            <a:r>
              <a:rPr lang="en-US" sz="3200" dirty="0">
                <a:cs typeface="Times New Roman" pitchFamily="18" charset="0"/>
              </a:rPr>
              <a:t> (1889) coined the term </a:t>
            </a:r>
            <a:r>
              <a:rPr lang="en-US" sz="3200" u="sng" dirty="0">
                <a:solidFill>
                  <a:srgbClr val="0070C0"/>
                </a:solidFill>
                <a:cs typeface="Times New Roman" pitchFamily="18" charset="0"/>
              </a:rPr>
              <a:t>Nucleic Acids</a:t>
            </a:r>
          </a:p>
          <a:p>
            <a:pPr algn="just"/>
            <a:endParaRPr lang="en-IN" dirty="0">
              <a:cs typeface="Times New Roman" pitchFamily="18" charset="0"/>
            </a:endParaRPr>
          </a:p>
        </p:txBody>
      </p:sp>
    </p:spTree>
    <p:extLst>
      <p:ext uri="{BB962C8B-B14F-4D97-AF65-F5344CB8AC3E}">
        <p14:creationId xmlns:p14="http://schemas.microsoft.com/office/powerpoint/2010/main" val="3813390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a:solidFill>
                  <a:schemeClr val="tx1"/>
                </a:solidFill>
                <a:latin typeface="+mn-lt"/>
              </a:rPr>
              <a:t>Avery, Macleod and </a:t>
            </a:r>
            <a:r>
              <a:rPr lang="en-US" b="1" dirty="0" err="1">
                <a:solidFill>
                  <a:schemeClr val="tx1"/>
                </a:solidFill>
                <a:latin typeface="+mn-lt"/>
              </a:rPr>
              <a:t>Mc</a:t>
            </a:r>
            <a:r>
              <a:rPr lang="en-US" b="1" dirty="0">
                <a:solidFill>
                  <a:schemeClr val="tx1"/>
                </a:solidFill>
                <a:latin typeface="+mn-lt"/>
              </a:rPr>
              <a:t> Carty (1944)</a:t>
            </a:r>
            <a:r>
              <a:rPr lang="en-IN" dirty="0">
                <a:solidFill>
                  <a:schemeClr val="tx1"/>
                </a:solidFill>
                <a:latin typeface="+mn-lt"/>
              </a:rPr>
              <a:t> experiment on Transformation</a:t>
            </a:r>
          </a:p>
        </p:txBody>
      </p:sp>
      <p:sp>
        <p:nvSpPr>
          <p:cNvPr id="2" name="Content Placeholder 1"/>
          <p:cNvSpPr>
            <a:spLocks noGrp="1"/>
          </p:cNvSpPr>
          <p:nvPr>
            <p:ph sz="quarter" idx="1"/>
          </p:nvPr>
        </p:nvSpPr>
        <p:spPr>
          <a:xfrm>
            <a:off x="429419" y="1447800"/>
            <a:ext cx="10058400" cy="4648200"/>
          </a:xfrm>
        </p:spPr>
        <p:txBody>
          <a:bodyPr>
            <a:normAutofit/>
          </a:bodyPr>
          <a:lstStyle/>
          <a:p>
            <a:pPr>
              <a:spcBef>
                <a:spcPct val="50000"/>
              </a:spcBef>
            </a:pPr>
            <a:r>
              <a:rPr lang="en-US" sz="3600" dirty="0"/>
              <a:t>Carried out the experiments of Griffith </a:t>
            </a:r>
            <a:r>
              <a:rPr lang="en-US" sz="3600" i="1" dirty="0"/>
              <a:t>in vitro</a:t>
            </a:r>
          </a:p>
          <a:p>
            <a:pPr>
              <a:spcBef>
                <a:spcPct val="50000"/>
              </a:spcBef>
            </a:pPr>
            <a:endParaRPr lang="en-US" sz="3600" i="1" dirty="0"/>
          </a:p>
          <a:p>
            <a:pPr algn="just"/>
            <a:r>
              <a:rPr lang="en-US" sz="3600" dirty="0">
                <a:cs typeface="Arial" charset="0"/>
              </a:rPr>
              <a:t>They  concluded that DNA was the genetic material and not the proteins. Because the transformation occurred when the DNA was present in the extract and there was no transformation when DNA was digested with </a:t>
            </a:r>
            <a:r>
              <a:rPr lang="en-US" sz="3600" dirty="0" err="1">
                <a:cs typeface="Arial" charset="0"/>
              </a:rPr>
              <a:t>DNAase</a:t>
            </a:r>
            <a:r>
              <a:rPr lang="en-US" sz="3600" dirty="0">
                <a:cs typeface="Arial" charset="0"/>
              </a:rPr>
              <a:t> enzyme</a:t>
            </a:r>
            <a:endParaRPr lang="en-IN" sz="3600" dirty="0"/>
          </a:p>
        </p:txBody>
      </p:sp>
    </p:spTree>
    <p:extLst>
      <p:ext uri="{BB962C8B-B14F-4D97-AF65-F5344CB8AC3E}">
        <p14:creationId xmlns:p14="http://schemas.microsoft.com/office/powerpoint/2010/main" val="2470392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C:\Users\User\Desktop\FG11_02.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 y="0"/>
            <a:ext cx="1071668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240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2819" y="2286000"/>
            <a:ext cx="9150112" cy="1828800"/>
          </a:xfrm>
        </p:spPr>
        <p:txBody>
          <a:bodyPr>
            <a:normAutofit fontScale="90000"/>
          </a:bodyPr>
          <a:lstStyle/>
          <a:p>
            <a:pPr algn="ctr"/>
            <a:r>
              <a:rPr lang="en-IN" sz="11500" b="1" dirty="0">
                <a:solidFill>
                  <a:schemeClr val="tx1"/>
                </a:solidFill>
                <a:latin typeface="+mn-lt"/>
              </a:rPr>
              <a:t>THANK YOU</a:t>
            </a:r>
          </a:p>
        </p:txBody>
      </p:sp>
    </p:spTree>
    <p:extLst>
      <p:ext uri="{BB962C8B-B14F-4D97-AF65-F5344CB8AC3E}">
        <p14:creationId xmlns:p14="http://schemas.microsoft.com/office/powerpoint/2010/main" val="57411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81819" y="148589"/>
            <a:ext cx="9372600" cy="6560821"/>
          </a:xfrm>
        </p:spPr>
      </p:pic>
    </p:spTree>
    <p:extLst>
      <p:ext uri="{BB962C8B-B14F-4D97-AF65-F5344CB8AC3E}">
        <p14:creationId xmlns:p14="http://schemas.microsoft.com/office/powerpoint/2010/main" val="4210461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8242" y="533400"/>
            <a:ext cx="9688354" cy="533400"/>
          </a:xfrm>
        </p:spPr>
        <p:txBody>
          <a:bodyPr>
            <a:normAutofit fontScale="90000"/>
          </a:bodyPr>
          <a:lstStyle/>
          <a:p>
            <a:br>
              <a:rPr lang="en-IN" b="1" dirty="0">
                <a:solidFill>
                  <a:schemeClr val="tx1"/>
                </a:solidFill>
                <a:latin typeface="+mn-lt"/>
                <a:cs typeface="Times New Roman" pitchFamily="18" charset="0"/>
              </a:rPr>
            </a:br>
            <a:br>
              <a:rPr lang="en-IN" b="1" dirty="0">
                <a:solidFill>
                  <a:schemeClr val="tx1"/>
                </a:solidFill>
                <a:latin typeface="+mn-lt"/>
                <a:cs typeface="Times New Roman" pitchFamily="18" charset="0"/>
              </a:rPr>
            </a:br>
            <a:br>
              <a:rPr lang="en-IN" b="1" dirty="0">
                <a:solidFill>
                  <a:schemeClr val="tx1"/>
                </a:solidFill>
                <a:latin typeface="+mn-lt"/>
                <a:cs typeface="Times New Roman" pitchFamily="18" charset="0"/>
              </a:rPr>
            </a:br>
            <a:br>
              <a:rPr lang="en-IN" b="1" dirty="0">
                <a:solidFill>
                  <a:schemeClr val="tx1"/>
                </a:solidFill>
                <a:latin typeface="+mn-lt"/>
                <a:cs typeface="Times New Roman" pitchFamily="18" charset="0"/>
              </a:rPr>
            </a:br>
            <a:br>
              <a:rPr lang="en-IN" b="1" dirty="0">
                <a:solidFill>
                  <a:schemeClr val="tx1"/>
                </a:solidFill>
                <a:latin typeface="+mn-lt"/>
                <a:cs typeface="Times New Roman" pitchFamily="18" charset="0"/>
              </a:rPr>
            </a:br>
            <a:r>
              <a:rPr lang="en-IN" b="1" dirty="0">
                <a:solidFill>
                  <a:schemeClr val="tx1"/>
                </a:solidFill>
                <a:latin typeface="+mn-lt"/>
                <a:cs typeface="Times New Roman" pitchFamily="18" charset="0"/>
              </a:rPr>
              <a:t>NITROGEN BASES</a:t>
            </a:r>
          </a:p>
        </p:txBody>
      </p:sp>
      <p:sp>
        <p:nvSpPr>
          <p:cNvPr id="3" name="Content Placeholder 2"/>
          <p:cNvSpPr>
            <a:spLocks noGrp="1"/>
          </p:cNvSpPr>
          <p:nvPr>
            <p:ph sz="quarter" idx="1"/>
          </p:nvPr>
        </p:nvSpPr>
        <p:spPr>
          <a:xfrm>
            <a:off x="538242" y="1371600"/>
            <a:ext cx="4754470" cy="4754567"/>
          </a:xfrm>
        </p:spPr>
        <p:txBody>
          <a:bodyPr>
            <a:normAutofit/>
          </a:bodyPr>
          <a:lstStyle/>
          <a:p>
            <a:pPr marL="0" indent="0" algn="just">
              <a:buNone/>
            </a:pPr>
            <a:r>
              <a:rPr lang="en-IN" sz="3200" b="1" dirty="0">
                <a:cs typeface="Times New Roman" pitchFamily="18" charset="0"/>
              </a:rPr>
              <a:t>Purines</a:t>
            </a:r>
          </a:p>
          <a:p>
            <a:pPr algn="just"/>
            <a:r>
              <a:rPr lang="en-IN" sz="3200" dirty="0">
                <a:cs typeface="Times New Roman" pitchFamily="18" charset="0"/>
              </a:rPr>
              <a:t>Adenine, Guanine </a:t>
            </a:r>
          </a:p>
          <a:p>
            <a:pPr algn="just"/>
            <a:r>
              <a:rPr lang="en-IN" sz="3200" dirty="0" err="1">
                <a:cs typeface="Times New Roman" pitchFamily="18" charset="0"/>
              </a:rPr>
              <a:t>Dicyclic</a:t>
            </a:r>
            <a:r>
              <a:rPr lang="en-IN" sz="3200" dirty="0">
                <a:cs typeface="Times New Roman" pitchFamily="18" charset="0"/>
              </a:rPr>
              <a:t> molecules</a:t>
            </a:r>
          </a:p>
          <a:p>
            <a:pPr algn="just"/>
            <a:r>
              <a:rPr lang="en-IN" sz="3200" dirty="0">
                <a:cs typeface="Times New Roman" pitchFamily="18" charset="0"/>
              </a:rPr>
              <a:t>4 N atoms at 1,3,7,9 positions</a:t>
            </a:r>
          </a:p>
          <a:p>
            <a:pPr algn="just"/>
            <a:r>
              <a:rPr lang="en-IN" sz="3200" dirty="0">
                <a:cs typeface="Times New Roman" pitchFamily="18" charset="0"/>
              </a:rPr>
              <a:t>Glycosidic bond formed between 1 C of pentose sugar and N (9) of purine  </a:t>
            </a:r>
          </a:p>
        </p:txBody>
      </p:sp>
      <p:sp>
        <p:nvSpPr>
          <p:cNvPr id="5" name="Content Placeholder 4"/>
          <p:cNvSpPr>
            <a:spLocks noGrp="1"/>
          </p:cNvSpPr>
          <p:nvPr>
            <p:ph sz="quarter" idx="2"/>
          </p:nvPr>
        </p:nvSpPr>
        <p:spPr>
          <a:xfrm>
            <a:off x="5472126" y="1371600"/>
            <a:ext cx="4754470" cy="4754567"/>
          </a:xfrm>
        </p:spPr>
        <p:txBody>
          <a:bodyPr>
            <a:normAutofit/>
          </a:bodyPr>
          <a:lstStyle/>
          <a:p>
            <a:pPr marL="0" indent="0" algn="just">
              <a:buNone/>
            </a:pPr>
            <a:r>
              <a:rPr lang="en-IN" sz="3200" b="1" dirty="0" err="1">
                <a:cs typeface="Times New Roman" pitchFamily="18" charset="0"/>
              </a:rPr>
              <a:t>Pyrimidines</a:t>
            </a:r>
            <a:endParaRPr lang="en-IN" sz="3200" b="1" dirty="0">
              <a:cs typeface="Times New Roman" pitchFamily="18" charset="0"/>
            </a:endParaRPr>
          </a:p>
          <a:p>
            <a:pPr algn="just"/>
            <a:r>
              <a:rPr lang="en-IN" sz="3200" dirty="0" err="1">
                <a:cs typeface="Times New Roman" pitchFamily="18" charset="0"/>
              </a:rPr>
              <a:t>Cytosine,Thymine</a:t>
            </a:r>
            <a:r>
              <a:rPr lang="en-IN" sz="3200" dirty="0">
                <a:cs typeface="Times New Roman" pitchFamily="18" charset="0"/>
              </a:rPr>
              <a:t>, Uracil</a:t>
            </a:r>
          </a:p>
          <a:p>
            <a:pPr algn="just"/>
            <a:r>
              <a:rPr lang="en-IN" sz="3200" dirty="0">
                <a:cs typeface="Times New Roman" pitchFamily="18" charset="0"/>
              </a:rPr>
              <a:t>Monocyclic molecules</a:t>
            </a:r>
          </a:p>
          <a:p>
            <a:pPr algn="just"/>
            <a:r>
              <a:rPr lang="en-IN" sz="3200" dirty="0">
                <a:cs typeface="Times New Roman" pitchFamily="18" charset="0"/>
              </a:rPr>
              <a:t>2 N atoms at 1,3 positions</a:t>
            </a:r>
          </a:p>
          <a:p>
            <a:pPr algn="just"/>
            <a:r>
              <a:rPr lang="en-IN" sz="3200" dirty="0">
                <a:cs typeface="Times New Roman" pitchFamily="18" charset="0"/>
              </a:rPr>
              <a:t>Glycosidic bond formed between 1 C of pentose sugar and N (1) of pyrimidine </a:t>
            </a:r>
          </a:p>
          <a:p>
            <a:pPr algn="just"/>
            <a:endParaRPr lang="en-IN" sz="3200" dirty="0">
              <a:cs typeface="Times New Roman" pitchFamily="18" charset="0"/>
            </a:endParaRPr>
          </a:p>
        </p:txBody>
      </p:sp>
    </p:spTree>
    <p:extLst>
      <p:ext uri="{BB962C8B-B14F-4D97-AF65-F5344CB8AC3E}">
        <p14:creationId xmlns:p14="http://schemas.microsoft.com/office/powerpoint/2010/main" val="1015715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p:txBody>
          <a:bodyPr/>
          <a:lstStyle/>
          <a:p>
            <a:endParaRPr lang="en-IN" dirty="0"/>
          </a:p>
        </p:txBody>
      </p:sp>
      <p:pic>
        <p:nvPicPr>
          <p:cNvPr id="1026" name="Picture 2" descr="C:\Users\LAP\Desktop\nucleic acid &amp; its chemistry, dna, rna, dna as genetic material\iGen3_02-08_Figur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19" y="530352"/>
            <a:ext cx="9677400" cy="5797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600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77019" y="304800"/>
            <a:ext cx="10210800" cy="2667000"/>
          </a:xfrm>
        </p:spPr>
        <p:txBody>
          <a:bodyPr>
            <a:normAutofit/>
          </a:bodyPr>
          <a:lstStyle/>
          <a:p>
            <a:pPr marL="0" indent="0" algn="just">
              <a:buNone/>
            </a:pPr>
            <a:r>
              <a:rPr lang="en-IN" sz="3600" b="1" dirty="0">
                <a:cs typeface="Times New Roman" pitchFamily="18" charset="0"/>
              </a:rPr>
              <a:t>Pentose sugar:</a:t>
            </a:r>
          </a:p>
          <a:p>
            <a:pPr marL="0" indent="0" algn="just">
              <a:buNone/>
            </a:pPr>
            <a:r>
              <a:rPr lang="en-IN" sz="3600" dirty="0">
                <a:cs typeface="Times New Roman" pitchFamily="18" charset="0"/>
              </a:rPr>
              <a:t>Form glycosidic bond</a:t>
            </a:r>
          </a:p>
          <a:p>
            <a:pPr marL="0" indent="0" algn="just">
              <a:buNone/>
            </a:pPr>
            <a:r>
              <a:rPr lang="en-IN" sz="3600" dirty="0">
                <a:cs typeface="Times New Roman" pitchFamily="18" charset="0"/>
              </a:rPr>
              <a:t> RNA – Ribose sugar </a:t>
            </a:r>
          </a:p>
          <a:p>
            <a:pPr marL="0" indent="0" algn="just">
              <a:buNone/>
            </a:pPr>
            <a:r>
              <a:rPr lang="en-IN" sz="3600" dirty="0">
                <a:cs typeface="Times New Roman" pitchFamily="18" charset="0"/>
              </a:rPr>
              <a:t> DNA – Deoxyribose sugar</a:t>
            </a:r>
          </a:p>
          <a:p>
            <a:pPr marL="0" indent="0" algn="just">
              <a:buNone/>
            </a:pPr>
            <a:endParaRPr lang="en-IN" sz="3600" dirty="0">
              <a:cs typeface="Times New Roman" pitchFamily="18" charset="0"/>
            </a:endParaRPr>
          </a:p>
          <a:p>
            <a:pPr marL="0" indent="0" algn="just">
              <a:buNone/>
            </a:pPr>
            <a:endParaRPr lang="en-IN" sz="3600" dirty="0">
              <a:cs typeface="Times New Roman" pitchFamily="18" charset="0"/>
            </a:endParaRPr>
          </a:p>
        </p:txBody>
      </p:sp>
      <p:pic>
        <p:nvPicPr>
          <p:cNvPr id="3074" name="Picture 2" descr="C:\Users\LAP\Desktop\nucleic acid &amp; its chemistry, dna, rna, dna as genetic material\Untitled 1.png"/>
          <p:cNvPicPr>
            <a:picLocks noChangeAspect="1" noChangeArrowheads="1"/>
          </p:cNvPicPr>
          <p:nvPr/>
        </p:nvPicPr>
        <p:blipFill rotWithShape="1">
          <a:blip r:embed="rId2">
            <a:extLst>
              <a:ext uri="{28A0092B-C50C-407E-A947-70E740481C1C}">
                <a14:useLocalDpi xmlns:a14="http://schemas.microsoft.com/office/drawing/2010/main" val="0"/>
              </a:ext>
            </a:extLst>
          </a:blip>
          <a:srcRect l="41151" t="29836"/>
          <a:stretch/>
        </p:blipFill>
        <p:spPr bwMode="auto">
          <a:xfrm>
            <a:off x="1839119" y="2971800"/>
            <a:ext cx="70866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61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94295-56EB-0B28-8080-EA526B8E530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891065-D69F-10AC-DF03-ED8C4C5D7983}"/>
              </a:ext>
            </a:extLst>
          </p:cNvPr>
          <p:cNvSpPr>
            <a:spLocks noGrp="1"/>
          </p:cNvSpPr>
          <p:nvPr>
            <p:ph sz="quarter" idx="1"/>
          </p:nvPr>
        </p:nvSpPr>
        <p:spPr>
          <a:xfrm>
            <a:off x="277019" y="304800"/>
            <a:ext cx="9906000" cy="1447800"/>
          </a:xfrm>
        </p:spPr>
        <p:txBody>
          <a:bodyPr>
            <a:normAutofit/>
          </a:bodyPr>
          <a:lstStyle/>
          <a:p>
            <a:pPr marL="0" indent="0" algn="just">
              <a:buNone/>
            </a:pPr>
            <a:r>
              <a:rPr lang="en-IN" sz="3600" b="1" dirty="0">
                <a:cs typeface="Times New Roman" pitchFamily="18" charset="0"/>
              </a:rPr>
              <a:t>Phosphoric acid</a:t>
            </a:r>
          </a:p>
          <a:p>
            <a:pPr marL="0" indent="0" algn="just">
              <a:buNone/>
            </a:pPr>
            <a:r>
              <a:rPr lang="en-IN" sz="3600" dirty="0">
                <a:cs typeface="Times New Roman" pitchFamily="18" charset="0"/>
              </a:rPr>
              <a:t>Attached to 5 C of pentose sugar by phosphodiester bond</a:t>
            </a:r>
          </a:p>
          <a:p>
            <a:pPr marL="0" indent="0" algn="just">
              <a:buNone/>
            </a:pPr>
            <a:endParaRPr lang="en-IN" sz="3600" dirty="0">
              <a:cs typeface="Times New Roman" pitchFamily="18" charset="0"/>
            </a:endParaRPr>
          </a:p>
        </p:txBody>
      </p:sp>
      <p:pic>
        <p:nvPicPr>
          <p:cNvPr id="4" name="Picture 3">
            <a:extLst>
              <a:ext uri="{FF2B5EF4-FFF2-40B4-BE49-F238E27FC236}">
                <a16:creationId xmlns:a16="http://schemas.microsoft.com/office/drawing/2014/main" id="{0D9E9903-2F53-E961-E4AA-0EA97CF57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6819" y="1703070"/>
            <a:ext cx="5791200" cy="4850130"/>
          </a:xfrm>
          <a:prstGeom prst="rect">
            <a:avLst/>
          </a:prstGeom>
        </p:spPr>
      </p:pic>
    </p:spTree>
    <p:extLst>
      <p:ext uri="{BB962C8B-B14F-4D97-AF65-F5344CB8AC3E}">
        <p14:creationId xmlns:p14="http://schemas.microsoft.com/office/powerpoint/2010/main" val="1446758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A5A2E8-DDCC-8089-31A9-44B57838B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419" y="304800"/>
            <a:ext cx="8534400" cy="6321778"/>
          </a:xfrm>
          <a:prstGeom prst="rect">
            <a:avLst/>
          </a:prstGeom>
        </p:spPr>
      </p:pic>
      <p:sp>
        <p:nvSpPr>
          <p:cNvPr id="2" name="Title 1">
            <a:extLst>
              <a:ext uri="{FF2B5EF4-FFF2-40B4-BE49-F238E27FC236}">
                <a16:creationId xmlns:a16="http://schemas.microsoft.com/office/drawing/2014/main" id="{990BAF09-E878-19DB-0F51-EEA354F4C6B4}"/>
              </a:ext>
            </a:extLst>
          </p:cNvPr>
          <p:cNvSpPr>
            <a:spLocks noGrp="1"/>
          </p:cNvSpPr>
          <p:nvPr>
            <p:ph type="title"/>
          </p:nvPr>
        </p:nvSpPr>
        <p:spPr>
          <a:xfrm>
            <a:off x="277019" y="267929"/>
            <a:ext cx="3048000" cy="1143000"/>
          </a:xfrm>
        </p:spPr>
        <p:txBody>
          <a:bodyPr>
            <a:normAutofit/>
          </a:bodyPr>
          <a:lstStyle/>
          <a:p>
            <a:r>
              <a:rPr lang="en-IN" b="1" dirty="0">
                <a:solidFill>
                  <a:schemeClr val="tx1"/>
                </a:solidFill>
                <a:latin typeface="Times New Roman" pitchFamily="18" charset="0"/>
                <a:cs typeface="Times New Roman" pitchFamily="18" charset="0"/>
              </a:rPr>
              <a:t>Nucleotide:</a:t>
            </a:r>
          </a:p>
        </p:txBody>
      </p:sp>
    </p:spTree>
    <p:extLst>
      <p:ext uri="{BB962C8B-B14F-4D97-AF65-F5344CB8AC3E}">
        <p14:creationId xmlns:p14="http://schemas.microsoft.com/office/powerpoint/2010/main" val="28792085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894</TotalTime>
  <Words>1378</Words>
  <Application>Microsoft Office PowerPoint</Application>
  <PresentationFormat>Custom</PresentationFormat>
  <Paragraphs>159</Paragraphs>
  <Slides>32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Cabin Sketch</vt:lpstr>
      <vt:lpstr>Calibri</vt:lpstr>
      <vt:lpstr>Franklin Gothic Book</vt:lpstr>
      <vt:lpstr>Perpetua</vt:lpstr>
      <vt:lpstr>Times New Roman</vt:lpstr>
      <vt:lpstr>Wingdings 2</vt:lpstr>
      <vt:lpstr>Equity</vt:lpstr>
      <vt:lpstr>Nucleic Acid and its Structure - DNA, RNA, DNA as Genetic Material</vt:lpstr>
      <vt:lpstr>Nucleic Acids</vt:lpstr>
      <vt:lpstr>Nucleic Acids</vt:lpstr>
      <vt:lpstr>PowerPoint Presentation</vt:lpstr>
      <vt:lpstr>     NITROGEN BASES</vt:lpstr>
      <vt:lpstr>PowerPoint Presentation</vt:lpstr>
      <vt:lpstr>PowerPoint Presentation</vt:lpstr>
      <vt:lpstr>PowerPoint Presentation</vt:lpstr>
      <vt:lpstr>Nucleotide:</vt:lpstr>
      <vt:lpstr>PowerPoint Presentation</vt:lpstr>
      <vt:lpstr>Minor bases</vt:lpstr>
      <vt:lpstr>DNA </vt:lpstr>
      <vt:lpstr>           STRUCTURE OF DNA:  Watson and Crick proposed double helix structure in 1953 (term DNA  - Zacharis)</vt:lpstr>
      <vt:lpstr>PowerPoint Presentation</vt:lpstr>
      <vt:lpstr>PowerPoint Presentation</vt:lpstr>
      <vt:lpstr>PowerPoint Presentation</vt:lpstr>
      <vt:lpstr>PowerPoint Presentation</vt:lpstr>
      <vt:lpstr>Which Came First?  RNA OR DNA</vt:lpstr>
      <vt:lpstr>       RNA</vt:lpstr>
      <vt:lpstr>PowerPoint Presentation</vt:lpstr>
      <vt:lpstr>PowerPoint Presentation</vt:lpstr>
      <vt:lpstr>Functions of RNA:</vt:lpstr>
      <vt:lpstr>Differences between DNA and RNA:</vt:lpstr>
      <vt:lpstr>PowerPoint Presentation</vt:lpstr>
      <vt:lpstr>CHARACTERISTICS OF GENETIC MATERIAL</vt:lpstr>
      <vt:lpstr>PowerPoint Presentation</vt:lpstr>
      <vt:lpstr>PowerPoint Presentation</vt:lpstr>
      <vt:lpstr>GRIFFITH’S EXPERIMENT ON BACTERIAL TRANSFORMATION (1928)</vt:lpstr>
      <vt:lpstr>PowerPoint Presentation</vt:lpstr>
      <vt:lpstr>Avery, Macleod and Mc Carty (1944) experiment on Transformation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dc:creator>
  <cp:lastModifiedBy>Shozab</cp:lastModifiedBy>
  <cp:revision>116</cp:revision>
  <dcterms:created xsi:type="dcterms:W3CDTF">2006-08-16T00:00:00Z</dcterms:created>
  <dcterms:modified xsi:type="dcterms:W3CDTF">2025-07-23T05:42:13Z</dcterms:modified>
</cp:coreProperties>
</file>