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1"/>
  </p:sldMasterIdLst>
  <p:notesMasterIdLst>
    <p:notesMasterId r:id="rId20"/>
  </p:notesMasterIdLst>
  <p:sldIdLst>
    <p:sldId id="256" r:id="rId2"/>
    <p:sldId id="311" r:id="rId3"/>
    <p:sldId id="312" r:id="rId4"/>
    <p:sldId id="317" r:id="rId5"/>
    <p:sldId id="325" r:id="rId6"/>
    <p:sldId id="318" r:id="rId7"/>
    <p:sldId id="319" r:id="rId8"/>
    <p:sldId id="313" r:id="rId9"/>
    <p:sldId id="315" r:id="rId10"/>
    <p:sldId id="316" r:id="rId11"/>
    <p:sldId id="320" r:id="rId12"/>
    <p:sldId id="321" r:id="rId13"/>
    <p:sldId id="322" r:id="rId14"/>
    <p:sldId id="326" r:id="rId15"/>
    <p:sldId id="327" r:id="rId16"/>
    <p:sldId id="323" r:id="rId17"/>
    <p:sldId id="324" r:id="rId18"/>
    <p:sldId id="304" r:id="rId19"/>
  </p:sldIdLst>
  <p:sldSz cx="10764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3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4" autoAdjust="0"/>
  </p:normalViewPr>
  <p:slideViewPr>
    <p:cSldViewPr>
      <p:cViewPr varScale="1">
        <p:scale>
          <a:sx n="65" d="100"/>
          <a:sy n="65" d="100"/>
        </p:scale>
        <p:origin x="1122" y="60"/>
      </p:cViewPr>
      <p:guideLst>
        <p:guide orient="horz" pos="2160"/>
        <p:guide pos="3391"/>
      </p:guideLst>
    </p:cSldViewPr>
  </p:slideViewPr>
  <p:outlineViewPr>
    <p:cViewPr>
      <p:scale>
        <a:sx n="33" d="100"/>
        <a:sy n="33" d="100"/>
      </p:scale>
      <p:origin x="0" y="89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FBB3B-1513-4D12-B4AA-4C67F07043BF}" type="datetimeFigureOut">
              <a:rPr lang="en-IN" smtClean="0"/>
              <a:t>02-12-2024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685800"/>
            <a:ext cx="5381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72E55-3CA1-4572-B681-FD76F45750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920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0764838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76890" y="69756"/>
            <a:ext cx="10611055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5019" y="3200400"/>
            <a:ext cx="7535387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086" y="1449304"/>
            <a:ext cx="10620668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74086" y="1396720"/>
            <a:ext cx="10620668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74086" y="2976649"/>
            <a:ext cx="10620668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8242" y="1505931"/>
            <a:ext cx="9688354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4508" y="274642"/>
            <a:ext cx="2368264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6484" y="274641"/>
            <a:ext cx="654861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076484" y="1447800"/>
            <a:ext cx="9150112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764838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76890" y="69756"/>
            <a:ext cx="10611055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348" y="952501"/>
            <a:ext cx="9150112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348" y="2547938"/>
            <a:ext cx="9150112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1923" y="6172200"/>
            <a:ext cx="4709617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81716" y="2376830"/>
            <a:ext cx="10611224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403" y="2341476"/>
            <a:ext cx="10611537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0414" y="2468880"/>
            <a:ext cx="10612526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37" y="6208776"/>
            <a:ext cx="538242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076484" y="1447800"/>
            <a:ext cx="4413584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808527" y="1447800"/>
            <a:ext cx="4413584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484" y="273050"/>
            <a:ext cx="9150112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6484" y="1447800"/>
            <a:ext cx="4395642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830954" y="1447800"/>
            <a:ext cx="4395642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076484" y="2247900"/>
            <a:ext cx="4395642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5830954" y="2247900"/>
            <a:ext cx="4395642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764838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75354" y="69755"/>
            <a:ext cx="10611055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484" y="273050"/>
            <a:ext cx="9150112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76484" y="1600200"/>
            <a:ext cx="2242675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498572" y="1600200"/>
            <a:ext cx="6728024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484" y="4900550"/>
            <a:ext cx="861187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6484" y="5445825"/>
            <a:ext cx="861187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6484" y="6172200"/>
            <a:ext cx="4575056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37" y="6208776"/>
            <a:ext cx="538242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80415" y="4683555"/>
            <a:ext cx="1060336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80652" y="4650475"/>
            <a:ext cx="1060312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80655" y="4773225"/>
            <a:ext cx="10603126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417" y="66676"/>
            <a:ext cx="10597518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0764838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75354" y="69755"/>
            <a:ext cx="10611055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76484" y="274638"/>
            <a:ext cx="9150112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076484" y="1447800"/>
            <a:ext cx="9150112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266266" y="6191250"/>
            <a:ext cx="291547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76484" y="6172200"/>
            <a:ext cx="4664763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72237" y="6210300"/>
            <a:ext cx="538242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0219" y="4038600"/>
            <a:ext cx="4495799" cy="1066800"/>
          </a:xfrm>
        </p:spPr>
        <p:txBody>
          <a:bodyPr>
            <a:normAutofit lnSpcReduction="10000"/>
          </a:bodyPr>
          <a:lstStyle/>
          <a:p>
            <a:r>
              <a:rPr lang="en-IN" sz="3200" b="1" dirty="0">
                <a:solidFill>
                  <a:schemeClr val="tx1"/>
                </a:solidFill>
              </a:rPr>
              <a:t>By: Shozab Seemab Khan</a:t>
            </a:r>
          </a:p>
          <a:p>
            <a:r>
              <a:rPr lang="en-IN" sz="3200" b="1" dirty="0">
                <a:solidFill>
                  <a:schemeClr val="tx1"/>
                </a:solidFill>
              </a:rPr>
              <a:t>(PhD Scholar)</a:t>
            </a:r>
          </a:p>
          <a:p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242" y="1524002"/>
            <a:ext cx="9688354" cy="1451959"/>
          </a:xfrm>
        </p:spPr>
        <p:txBody>
          <a:bodyPr>
            <a:normAutofit/>
          </a:bodyPr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STRUCTURE OF DNA</a:t>
            </a:r>
            <a:br>
              <a:rPr lang="en-IN" b="1" dirty="0">
                <a:latin typeface="Times New Roman" pitchFamily="18" charset="0"/>
                <a:cs typeface="Times New Roman" pitchFamily="18" charset="0"/>
              </a:rPr>
            </a:br>
            <a:r>
              <a:rPr lang="en-IN" b="1" dirty="0">
                <a:latin typeface="Times New Roman" pitchFamily="18" charset="0"/>
                <a:cs typeface="Times New Roman" pitchFamily="18" charset="0"/>
              </a:rPr>
              <a:t>A, B and Z Form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9978E7D-6872-CD77-FB71-BD9B01DE66CF}"/>
              </a:ext>
            </a:extLst>
          </p:cNvPr>
          <p:cNvSpPr txBox="1">
            <a:spLocks/>
          </p:cNvSpPr>
          <p:nvPr/>
        </p:nvSpPr>
        <p:spPr>
          <a:xfrm>
            <a:off x="1877219" y="6019800"/>
            <a:ext cx="7010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200" b="1" dirty="0">
                <a:solidFill>
                  <a:srgbClr val="C00000"/>
                </a:solidFill>
              </a:rPr>
              <a:t>ABAIDULLAH COLLEGE PAKPATTAN</a:t>
            </a:r>
          </a:p>
        </p:txBody>
      </p:sp>
    </p:spTree>
    <p:extLst>
      <p:ext uri="{BB962C8B-B14F-4D97-AF65-F5344CB8AC3E}">
        <p14:creationId xmlns:p14="http://schemas.microsoft.com/office/powerpoint/2010/main" val="330421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48851-9927-9B9C-D34A-E5C0FFBBA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1690F-3CE7-FA95-36B9-813860A5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tx1"/>
                </a:solidFill>
                <a:latin typeface="+mn-lt"/>
              </a:rPr>
              <a:t>A-DNA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C87BF-7C4E-3ED8-9938-FBD7DE9C1C0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600" dirty="0">
                <a:cs typeface="Times New Roman" pitchFamily="18" charset="0"/>
              </a:rPr>
              <a:t>A-DNA has an axial hole at the center (hollow central core).</a:t>
            </a:r>
          </a:p>
          <a:p>
            <a:pPr algn="just"/>
            <a:r>
              <a:rPr lang="en-US" sz="3600" dirty="0">
                <a:cs typeface="Times New Roman" pitchFamily="18" charset="0"/>
              </a:rPr>
              <a:t>In A-DNA the base pairs are inclined to the helical axis.</a:t>
            </a:r>
          </a:p>
          <a:p>
            <a:pPr algn="just"/>
            <a:r>
              <a:rPr lang="en-US" sz="3600" dirty="0">
                <a:cs typeface="Times New Roman" pitchFamily="18" charset="0"/>
              </a:rPr>
              <a:t>Individual base pairs in A-DNA are 20⁰ tilted with respect to the helical axis.</a:t>
            </a:r>
          </a:p>
          <a:p>
            <a:pPr algn="just"/>
            <a:r>
              <a:rPr lang="en-US" sz="3600" dirty="0">
                <a:cs typeface="Times New Roman" pitchFamily="18" charset="0"/>
              </a:rPr>
              <a:t>A-DNA has narrow and deep major groves.</a:t>
            </a:r>
          </a:p>
          <a:p>
            <a:pPr algn="just"/>
            <a:r>
              <a:rPr lang="en-US" sz="3600" dirty="0">
                <a:cs typeface="Times New Roman" pitchFamily="18" charset="0"/>
              </a:rPr>
              <a:t>The minor groves of A-DNA are wide and shallow.</a:t>
            </a:r>
          </a:p>
          <a:p>
            <a:pPr algn="just"/>
            <a:r>
              <a:rPr lang="en-US" sz="3600" dirty="0">
                <a:cs typeface="Times New Roman" pitchFamily="18" charset="0"/>
              </a:rPr>
              <a:t>The deoxyribose sugar pucker in A-DNA is C3’endo form</a:t>
            </a:r>
          </a:p>
          <a:p>
            <a:pPr algn="just"/>
            <a:r>
              <a:rPr lang="en-US" sz="3600" dirty="0">
                <a:cs typeface="Times New Roman" pitchFamily="18" charset="0"/>
              </a:rPr>
              <a:t>The conformation of glycosidic bond in A-DNA is in Anti- form.</a:t>
            </a:r>
          </a:p>
        </p:txBody>
      </p:sp>
    </p:spTree>
    <p:extLst>
      <p:ext uri="{BB962C8B-B14F-4D97-AF65-F5344CB8AC3E}">
        <p14:creationId xmlns:p14="http://schemas.microsoft.com/office/powerpoint/2010/main" val="2754828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34D1C-4932-7FAC-14D6-EA3EBA590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8DC5-D6CB-A879-DAA9-761C9B10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tx1"/>
                </a:solidFill>
                <a:latin typeface="+mn-lt"/>
              </a:rPr>
              <a:t>Z-DNA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B0D72-B6DE-F052-DF24-8D6FD6FEE4B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/>
          </a:bodyPr>
          <a:lstStyle/>
          <a:p>
            <a:pPr algn="just"/>
            <a:r>
              <a:rPr lang="en-US" sz="3600" dirty="0">
                <a:cs typeface="Times New Roman" pitchFamily="18" charset="0"/>
              </a:rPr>
              <a:t>Z-DNA is a left-handed double helical conformation of DNA in which the double helix winds to the left in a zig-zag pattern. The DNA strand with complementary nucleotides can form Z DNA conformation at high salt concentration.</a:t>
            </a:r>
          </a:p>
          <a:p>
            <a:pPr algn="just"/>
            <a:r>
              <a:rPr lang="en-US" sz="3600" dirty="0">
                <a:cs typeface="Times New Roman" pitchFamily="18" charset="0"/>
              </a:rPr>
              <a:t> The existence of Z DNA was discovered by Andres Wang and Alexander Rich. Z-DNA is one of the biologically active forms of DNA found in vivo in the cells. The exact biological function of Z-DNA is not clear. The Z-DNA is usually located upstream of the start site of a gene and thus it may have some role in the regulation of gene expression. </a:t>
            </a:r>
          </a:p>
        </p:txBody>
      </p:sp>
    </p:spTree>
    <p:extLst>
      <p:ext uri="{BB962C8B-B14F-4D97-AF65-F5344CB8AC3E}">
        <p14:creationId xmlns:p14="http://schemas.microsoft.com/office/powerpoint/2010/main" val="3215344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24E73-058B-B4F0-F4FE-1F7CCEA69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430E6-58A8-6CF6-530C-8FC17C78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tx1"/>
                </a:solidFill>
                <a:latin typeface="+mn-lt"/>
              </a:rPr>
              <a:t>Z-DNA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A199B-BE69-9EA3-6DBA-543CE672028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762000"/>
            <a:ext cx="10363200" cy="5791200"/>
          </a:xfrm>
        </p:spPr>
        <p:txBody>
          <a:bodyPr>
            <a:noAutofit/>
          </a:bodyPr>
          <a:lstStyle/>
          <a:p>
            <a:pPr algn="just"/>
            <a:r>
              <a:rPr lang="en-US" sz="3500" dirty="0">
                <a:cs typeface="Times New Roman" pitchFamily="18" charset="0"/>
              </a:rPr>
              <a:t>Important structural features of B-DNA are given below:</a:t>
            </a:r>
          </a:p>
          <a:p>
            <a:pPr algn="just"/>
            <a:r>
              <a:rPr lang="en-US" sz="3500" dirty="0">
                <a:cs typeface="Times New Roman" pitchFamily="18" charset="0"/>
              </a:rPr>
              <a:t>The Z-DNA is a left handed helical structure.</a:t>
            </a:r>
          </a:p>
          <a:p>
            <a:pPr algn="just"/>
            <a:r>
              <a:rPr lang="en-US" sz="3500" dirty="0">
                <a:cs typeface="Times New Roman" pitchFamily="18" charset="0"/>
              </a:rPr>
              <a:t>The double helix winds in a zig-zag pattern.</a:t>
            </a:r>
          </a:p>
          <a:p>
            <a:pPr algn="just"/>
            <a:r>
              <a:rPr lang="en-US" sz="3500" dirty="0">
                <a:cs typeface="Times New Roman" pitchFamily="18" charset="0"/>
              </a:rPr>
              <a:t>The helical diameter of Z-DNA is 18 Å.</a:t>
            </a:r>
          </a:p>
          <a:p>
            <a:pPr algn="just"/>
            <a:r>
              <a:rPr lang="en-US" sz="3500" dirty="0">
                <a:cs typeface="Times New Roman" pitchFamily="18" charset="0"/>
              </a:rPr>
              <a:t>The total height of a helix turn is 44 Å.</a:t>
            </a:r>
          </a:p>
          <a:p>
            <a:pPr algn="just"/>
            <a:r>
              <a:rPr lang="en-US" sz="3500" dirty="0">
                <a:cs typeface="Times New Roman" pitchFamily="18" charset="0"/>
              </a:rPr>
              <a:t>The nucleotide pairs in Z-DNA occur as nucleotide dimers.</a:t>
            </a:r>
          </a:p>
          <a:p>
            <a:pPr algn="just"/>
            <a:r>
              <a:rPr lang="en-US" sz="3500" dirty="0">
                <a:cs typeface="Times New Roman" pitchFamily="18" charset="0"/>
              </a:rPr>
              <a:t>Each helical turn of Z-DNA contains 12 nucleotides (6 dimers).</a:t>
            </a:r>
          </a:p>
          <a:p>
            <a:pPr algn="just"/>
            <a:r>
              <a:rPr lang="en-US" sz="3500" dirty="0">
                <a:cs typeface="Times New Roman" pitchFamily="18" charset="0"/>
              </a:rPr>
              <a:t>The helical turn per base pair in Z-DNA is 9⁰ for pyrimidine – purine step and 51⁰ for purine – pyrimidine step.</a:t>
            </a:r>
          </a:p>
        </p:txBody>
      </p:sp>
    </p:spTree>
    <p:extLst>
      <p:ext uri="{BB962C8B-B14F-4D97-AF65-F5344CB8AC3E}">
        <p14:creationId xmlns:p14="http://schemas.microsoft.com/office/powerpoint/2010/main" val="4111899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A2842-F313-66C3-F47A-DFB493F3D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8726-D8F8-2D39-E668-58FD9EF26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tx1"/>
                </a:solidFill>
                <a:latin typeface="+mn-lt"/>
              </a:rPr>
              <a:t>Z-DNA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879C4-362D-F268-FD8F-ACC819B4BD3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4400" dirty="0">
                <a:cs typeface="Times New Roman" pitchFamily="18" charset="0"/>
              </a:rPr>
              <a:t>The distance between each nucleotide is 7.4 Å.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Z-DNA possesses a more or less flat major grove.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The minor grove in Z-DNA is narrow and deep.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Z-DNA has a solid core at the center.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The sugar pucker is C2’ endo for pyrimidine and C3’endo for purines.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The glycosidic bond conformation is anti- for pyrimidines and syn- for purines.</a:t>
            </a:r>
          </a:p>
        </p:txBody>
      </p:sp>
    </p:spTree>
    <p:extLst>
      <p:ext uri="{BB962C8B-B14F-4D97-AF65-F5344CB8AC3E}">
        <p14:creationId xmlns:p14="http://schemas.microsoft.com/office/powerpoint/2010/main" val="1813594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F77C5-ED4B-F764-17BC-6B0CF4CAB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57DF3E-D0DD-9C12-4F7B-2563D7653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19" y="0"/>
            <a:ext cx="4543870" cy="685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22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091DC-FA09-C763-2540-A78D02D63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DBE45D-0FAE-3B11-1741-1A767982B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19" y="88475"/>
            <a:ext cx="4191000" cy="66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2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FBDCD-514D-0C11-5625-8CD2080E8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627E7-A14A-49B2-FD40-1822A8B3E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19" y="152400"/>
            <a:ext cx="9688354" cy="68580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dirty="0">
                <a:solidFill>
                  <a:schemeClr val="tx1"/>
                </a:solidFill>
                <a:latin typeface="+mn-lt"/>
              </a:rPr>
              <a:t>A comparison of A-DNA, B-DNA and Z-DNA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7A20E5-9D42-57D0-59C9-BCEF67DBE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4" y="747252"/>
            <a:ext cx="9982200" cy="597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77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11E88-667D-8545-3FB5-443C56A38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9D8BF-6DC0-DF56-2E7E-020849E6A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19" y="152400"/>
            <a:ext cx="9688354" cy="68580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dirty="0">
                <a:solidFill>
                  <a:schemeClr val="tx1"/>
                </a:solidFill>
                <a:latin typeface="+mn-lt"/>
              </a:rPr>
              <a:t>A comparison of A-DNA, B-DNA and Z-DNA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4D4417-58BE-BD5F-9157-2D0C602B4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7" y="803787"/>
            <a:ext cx="10506296" cy="583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41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2819" y="2286000"/>
            <a:ext cx="9150112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IN" sz="11500" b="1" dirty="0">
                <a:solidFill>
                  <a:schemeClr val="tx1"/>
                </a:solidFill>
                <a:latin typeface="+mn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741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4E857-024F-5BC2-1D6F-1B8D3EE5B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EF02-83AA-61C6-52E4-98F481819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tx1"/>
                </a:solidFill>
                <a:latin typeface="+mn-lt"/>
              </a:rPr>
              <a:t>Different Types of DNA Conformations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731A-D754-2E5A-14F2-2373D1FFE83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600" dirty="0">
                <a:cs typeface="Times New Roman" pitchFamily="18" charset="0"/>
              </a:rPr>
              <a:t>DNA, the genetic information carrier molecule of the cell, is a long polymer of nucleotides and can adopt different types of structural conformations. The various types of conformations that the DNA can adopt depend on different factors such as:</a:t>
            </a:r>
          </a:p>
          <a:p>
            <a:pPr algn="just"/>
            <a:r>
              <a:rPr lang="en-US" sz="3600" dirty="0">
                <a:cs typeface="Times New Roman" pitchFamily="18" charset="0"/>
              </a:rPr>
              <a:t>1.  Hydration level</a:t>
            </a:r>
          </a:p>
          <a:p>
            <a:pPr algn="just"/>
            <a:r>
              <a:rPr lang="en-US" sz="3600" dirty="0">
                <a:cs typeface="Times New Roman" pitchFamily="18" charset="0"/>
              </a:rPr>
              <a:t>2.  Salt concentration</a:t>
            </a:r>
          </a:p>
          <a:p>
            <a:pPr algn="just"/>
            <a:r>
              <a:rPr lang="en-US" sz="3600" dirty="0">
                <a:cs typeface="Times New Roman" pitchFamily="18" charset="0"/>
              </a:rPr>
              <a:t>3.  DNA sequence</a:t>
            </a:r>
          </a:p>
          <a:p>
            <a:pPr algn="just"/>
            <a:r>
              <a:rPr lang="en-US" sz="3600" dirty="0">
                <a:cs typeface="Times New Roman" pitchFamily="18" charset="0"/>
              </a:rPr>
              <a:t>4.  Quantity and direction of super-coiling</a:t>
            </a:r>
          </a:p>
          <a:p>
            <a:pPr algn="just"/>
            <a:r>
              <a:rPr lang="en-US" sz="3600" dirty="0">
                <a:cs typeface="Times New Roman" pitchFamily="18" charset="0"/>
              </a:rPr>
              <a:t>5.  Presence of chemically modified bases</a:t>
            </a:r>
          </a:p>
          <a:p>
            <a:pPr algn="just"/>
            <a:r>
              <a:rPr lang="en-US" sz="3600" dirty="0">
                <a:cs typeface="Times New Roman" pitchFamily="18" charset="0"/>
              </a:rPr>
              <a:t>6.  Different types of metal ions and its concentrations</a:t>
            </a:r>
          </a:p>
          <a:p>
            <a:pPr algn="just"/>
            <a:r>
              <a:rPr lang="en-US" sz="3600" dirty="0">
                <a:cs typeface="Times New Roman" pitchFamily="18" charset="0"/>
              </a:rPr>
              <a:t>7.  Presence of polyamines in solution.</a:t>
            </a:r>
          </a:p>
        </p:txBody>
      </p:sp>
    </p:spTree>
    <p:extLst>
      <p:ext uri="{BB962C8B-B14F-4D97-AF65-F5344CB8AC3E}">
        <p14:creationId xmlns:p14="http://schemas.microsoft.com/office/powerpoint/2010/main" val="311674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F9205-6381-98B8-D9C7-5DEA3D80A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5934-3F7D-2613-0398-8F5F5A23D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tx1"/>
                </a:solidFill>
                <a:latin typeface="+mn-lt"/>
              </a:rPr>
              <a:t>Different Types of DNA Conformations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8D334-57F6-22F0-B26F-6F6925E2045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/>
          </a:bodyPr>
          <a:lstStyle/>
          <a:p>
            <a:pPr algn="just"/>
            <a:r>
              <a:rPr lang="en-US" sz="3600" dirty="0">
                <a:cs typeface="Times New Roman" pitchFamily="18" charset="0"/>
              </a:rPr>
              <a:t>The most common types of structural conformations of DNA are named as:</a:t>
            </a:r>
          </a:p>
          <a:p>
            <a:pPr algn="just"/>
            <a:r>
              <a:rPr lang="en-US" sz="3600" dirty="0">
                <a:cs typeface="Times New Roman" pitchFamily="18" charset="0"/>
              </a:rPr>
              <a:t>(1).  A-DNA</a:t>
            </a:r>
          </a:p>
          <a:p>
            <a:pPr algn="just"/>
            <a:r>
              <a:rPr lang="en-US" sz="3600" dirty="0">
                <a:cs typeface="Times New Roman" pitchFamily="18" charset="0"/>
              </a:rPr>
              <a:t>(2).  B-DNA</a:t>
            </a:r>
          </a:p>
          <a:p>
            <a:pPr algn="just"/>
            <a:r>
              <a:rPr lang="en-US" sz="3600" dirty="0">
                <a:cs typeface="Times New Roman" pitchFamily="18" charset="0"/>
              </a:rPr>
              <a:t>(3).  Z-DNA</a:t>
            </a:r>
          </a:p>
          <a:p>
            <a:pPr algn="just"/>
            <a:endParaRPr lang="en-US" sz="3600" dirty="0">
              <a:cs typeface="Times New Roman" pitchFamily="18" charset="0"/>
            </a:endParaRPr>
          </a:p>
          <a:p>
            <a:pPr algn="just"/>
            <a:r>
              <a:rPr lang="en-US" sz="3600" dirty="0">
                <a:cs typeface="Times New Roman" pitchFamily="18" charset="0"/>
              </a:rPr>
              <a:t>Among these three types, the most abundant type of DNA is B-DNA, commonly known as Watson-Crick Model of DNA double helix. </a:t>
            </a:r>
          </a:p>
        </p:txBody>
      </p:sp>
    </p:spTree>
    <p:extLst>
      <p:ext uri="{BB962C8B-B14F-4D97-AF65-F5344CB8AC3E}">
        <p14:creationId xmlns:p14="http://schemas.microsoft.com/office/powerpoint/2010/main" val="120741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A2439-BCBD-ADB1-D3CB-DEFD117A0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1C85E-C679-41EE-72D8-92340A3D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tx1"/>
                </a:solidFill>
                <a:latin typeface="+mn-lt"/>
              </a:rPr>
              <a:t>B-DNA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923FE-8C62-654F-E0EF-F0D94062A60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600" dirty="0">
                <a:cs typeface="Times New Roman" pitchFamily="18" charset="0"/>
              </a:rPr>
              <a:t>The B-DNA is the most common and predominate type of structural conformation of DNA in the cells. The DNA prefers to occur in B form under the natural physiological conditions (pH and salt concentration) in the cell. </a:t>
            </a:r>
          </a:p>
          <a:p>
            <a:pPr algn="just"/>
            <a:r>
              <a:rPr lang="en-US" sz="3600" dirty="0">
                <a:cs typeface="Times New Roman" pitchFamily="18" charset="0"/>
              </a:rPr>
              <a:t>The B-DNA is better described as the Watson – Crick Model of DNA described for the first time by James Watson and Francis Crick. Important structural features of B-DNA are given below:</a:t>
            </a:r>
          </a:p>
          <a:p>
            <a:pPr algn="just"/>
            <a:r>
              <a:rPr lang="en-US" sz="3600" dirty="0">
                <a:cs typeface="Times New Roman" pitchFamily="18" charset="0"/>
              </a:rPr>
              <a:t>Majority of the DNA in a cell is in B-DNA conformation.</a:t>
            </a:r>
          </a:p>
          <a:p>
            <a:pPr algn="just"/>
            <a:r>
              <a:rPr lang="en-US" sz="3600" dirty="0">
                <a:cs typeface="Times New Roman" pitchFamily="18" charset="0"/>
              </a:rPr>
              <a:t>B-DNA is a right handed helix.</a:t>
            </a:r>
          </a:p>
        </p:txBody>
      </p:sp>
    </p:spTree>
    <p:extLst>
      <p:ext uri="{BB962C8B-B14F-4D97-AF65-F5344CB8AC3E}">
        <p14:creationId xmlns:p14="http://schemas.microsoft.com/office/powerpoint/2010/main" val="72252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F580D-A45D-610E-5713-955317EE3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07849AC-3E3E-8464-AB46-4772A527A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23" y="0"/>
            <a:ext cx="9897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52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4551C-29F4-054D-E38B-7F08B8A8D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51CE6-6B44-99CE-A60B-253C66175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tx1"/>
                </a:solidFill>
                <a:latin typeface="+mn-lt"/>
              </a:rPr>
              <a:t>B-DNA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A6158-1A41-1798-01D5-996FA7E3323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/>
          </a:bodyPr>
          <a:lstStyle/>
          <a:p>
            <a:pPr algn="just"/>
            <a:r>
              <a:rPr lang="en-US" sz="3400" dirty="0">
                <a:cs typeface="Times New Roman" pitchFamily="18" charset="0"/>
              </a:rPr>
              <a:t>In B-DNA, the bases occupy at the core whereas the sugar phosphate backbone occurs at the peripheral portion of the helix.</a:t>
            </a:r>
          </a:p>
          <a:p>
            <a:pPr algn="just"/>
            <a:r>
              <a:rPr lang="en-US" sz="3400" dirty="0">
                <a:cs typeface="Times New Roman" pitchFamily="18" charset="0"/>
              </a:rPr>
              <a:t>In B-DNA only the edges of the base pairs are exposed to the solvent.</a:t>
            </a:r>
          </a:p>
          <a:p>
            <a:pPr algn="just"/>
            <a:r>
              <a:rPr lang="en-US" sz="3400" dirty="0">
                <a:cs typeface="Times New Roman" pitchFamily="18" charset="0"/>
              </a:rPr>
              <a:t>Each base pair in B-DNA has the same width.</a:t>
            </a:r>
          </a:p>
          <a:p>
            <a:pPr algn="just"/>
            <a:r>
              <a:rPr lang="en-US" sz="3400" dirty="0">
                <a:cs typeface="Times New Roman" pitchFamily="18" charset="0"/>
              </a:rPr>
              <a:t>The width of A – T and G – C in B-DNA is 10.85 Å.</a:t>
            </a:r>
          </a:p>
          <a:p>
            <a:pPr algn="just"/>
            <a:r>
              <a:rPr lang="en-US" sz="3400" dirty="0">
                <a:cs typeface="Times New Roman" pitchFamily="18" charset="0"/>
              </a:rPr>
              <a:t>The helical diameter of B-DNA is 20 Å.</a:t>
            </a:r>
          </a:p>
          <a:p>
            <a:pPr algn="just"/>
            <a:r>
              <a:rPr lang="en-US" sz="3400" dirty="0">
                <a:cs typeface="Times New Roman" pitchFamily="18" charset="0"/>
              </a:rPr>
              <a:t>Each turn on helix in B-DNA possess a helical height of 34 Å.</a:t>
            </a:r>
          </a:p>
          <a:p>
            <a:pPr algn="just"/>
            <a:r>
              <a:rPr lang="en-US" sz="3400" dirty="0">
                <a:cs typeface="Times New Roman" pitchFamily="18" charset="0"/>
              </a:rPr>
              <a:t>Each turn in the B-DNA consists of 10 base pairs.</a:t>
            </a:r>
          </a:p>
        </p:txBody>
      </p:sp>
    </p:spTree>
    <p:extLst>
      <p:ext uri="{BB962C8B-B14F-4D97-AF65-F5344CB8AC3E}">
        <p14:creationId xmlns:p14="http://schemas.microsoft.com/office/powerpoint/2010/main" val="240133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9A16D-1427-51F1-48BF-94832F946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91AF7-A5A2-D5CA-59F7-6B615C108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tx1"/>
                </a:solidFill>
                <a:latin typeface="+mn-lt"/>
              </a:rPr>
              <a:t>B-DNA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0CF7E-D181-3874-7291-459D0BA3E5C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/>
          </a:bodyPr>
          <a:lstStyle/>
          <a:p>
            <a:pPr algn="just"/>
            <a:r>
              <a:rPr lang="en-US" sz="3500" dirty="0">
                <a:cs typeface="Times New Roman" pitchFamily="18" charset="0"/>
              </a:rPr>
              <a:t>The distance between adjacent base pairs in B-DNA is 3.4 Å.</a:t>
            </a:r>
          </a:p>
          <a:p>
            <a:pPr algn="just"/>
            <a:r>
              <a:rPr lang="en-US" sz="3500" dirty="0">
                <a:cs typeface="Times New Roman" pitchFamily="18" charset="0"/>
              </a:rPr>
              <a:t>Each base pair will have a helical twist of 36⁰ (360/10).</a:t>
            </a:r>
          </a:p>
          <a:p>
            <a:pPr algn="just"/>
            <a:r>
              <a:rPr lang="en-US" sz="3500" dirty="0">
                <a:cs typeface="Times New Roman" pitchFamily="18" charset="0"/>
              </a:rPr>
              <a:t>The plain of inter-strand hydrogen bonds are perpendicular to the helical axis.</a:t>
            </a:r>
          </a:p>
          <a:p>
            <a:pPr algn="just"/>
            <a:r>
              <a:rPr lang="en-US" sz="3500" dirty="0">
                <a:cs typeface="Times New Roman" pitchFamily="18" charset="0"/>
              </a:rPr>
              <a:t>B-DNA has a solid central core.</a:t>
            </a:r>
          </a:p>
          <a:p>
            <a:pPr algn="just"/>
            <a:r>
              <a:rPr lang="en-US" sz="3500" dirty="0">
                <a:cs typeface="Times New Roman" pitchFamily="18" charset="0"/>
              </a:rPr>
              <a:t>The major grove of B-DNA is wide and deep.</a:t>
            </a:r>
          </a:p>
          <a:p>
            <a:pPr algn="just"/>
            <a:r>
              <a:rPr lang="en-US" sz="3500" dirty="0">
                <a:cs typeface="Times New Roman" pitchFamily="18" charset="0"/>
              </a:rPr>
              <a:t>The minor grove of B-DNA is narrow and deep.</a:t>
            </a:r>
          </a:p>
          <a:p>
            <a:pPr algn="just"/>
            <a:r>
              <a:rPr lang="en-US" sz="3500" dirty="0">
                <a:cs typeface="Times New Roman" pitchFamily="18" charset="0"/>
              </a:rPr>
              <a:t>The sugar pucker in B-DNA is C2’ endo form.</a:t>
            </a:r>
          </a:p>
          <a:p>
            <a:pPr algn="just"/>
            <a:r>
              <a:rPr lang="en-US" sz="3500" dirty="0">
                <a:cs typeface="Times New Roman" pitchFamily="18" charset="0"/>
              </a:rPr>
              <a:t>The glycosidic bond conformation in B-DNA is in anti- form.</a:t>
            </a:r>
          </a:p>
        </p:txBody>
      </p:sp>
    </p:spTree>
    <p:extLst>
      <p:ext uri="{BB962C8B-B14F-4D97-AF65-F5344CB8AC3E}">
        <p14:creationId xmlns:p14="http://schemas.microsoft.com/office/powerpoint/2010/main" val="2009965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7B639-57D4-A913-BEAB-C0ECF3E01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F8EE8-C132-7346-F398-2F463C7C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tx1"/>
                </a:solidFill>
                <a:latin typeface="+mn-lt"/>
              </a:rPr>
              <a:t>A-DNA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5A41E-A472-46BF-AB98-855F71BB2DE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Autofit/>
          </a:bodyPr>
          <a:lstStyle/>
          <a:p>
            <a:pPr algn="just"/>
            <a:r>
              <a:rPr lang="en-US" sz="3500" dirty="0">
                <a:cs typeface="Times New Roman" pitchFamily="18" charset="0"/>
              </a:rPr>
              <a:t>A-DNA is a rare type of structural conformation that a DNA can adopt under dehydrating conditions. A-DNA is a double stranded helical structure almost similar to B-DNA but with a shorter and more compact structural organization. </a:t>
            </a:r>
          </a:p>
          <a:p>
            <a:pPr algn="just"/>
            <a:r>
              <a:rPr lang="en-US" sz="3500" dirty="0">
                <a:cs typeface="Times New Roman" pitchFamily="18" charset="0"/>
              </a:rPr>
              <a:t>A-DNA was discovered by Rosalind Franklin and the credit for the naming of A-DNA and B-DNA was also accounted to her. </a:t>
            </a:r>
          </a:p>
          <a:p>
            <a:pPr algn="just"/>
            <a:r>
              <a:rPr lang="en-US" sz="3500" dirty="0">
                <a:cs typeface="Times New Roman" pitchFamily="18" charset="0"/>
              </a:rPr>
              <a:t>Important structural features of A-DNA are given below:</a:t>
            </a:r>
          </a:p>
          <a:p>
            <a:pPr algn="just"/>
            <a:r>
              <a:rPr lang="en-US" sz="3500" dirty="0">
                <a:cs typeface="Times New Roman" pitchFamily="18" charset="0"/>
              </a:rPr>
              <a:t>A-DNA is formed from B-DNA under dehydrating condition.</a:t>
            </a:r>
          </a:p>
          <a:p>
            <a:pPr algn="just"/>
            <a:r>
              <a:rPr lang="en-US" sz="3500" dirty="0">
                <a:cs typeface="Times New Roman" pitchFamily="18" charset="0"/>
              </a:rPr>
              <a:t>A-DNA is much wider and flatter than B-DNA.</a:t>
            </a:r>
          </a:p>
        </p:txBody>
      </p:sp>
    </p:spTree>
    <p:extLst>
      <p:ext uri="{BB962C8B-B14F-4D97-AF65-F5344CB8AC3E}">
        <p14:creationId xmlns:p14="http://schemas.microsoft.com/office/powerpoint/2010/main" val="193185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3FC4D-5910-FFFB-0BF6-554ECD4AD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298DB-0F0F-43FA-17C7-3453A693C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tx1"/>
                </a:solidFill>
                <a:latin typeface="+mn-lt"/>
              </a:rPr>
              <a:t>A-DNA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C3458-06C1-4704-A904-0DED90F8351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4000" dirty="0">
                <a:cs typeface="Times New Roman" pitchFamily="18" charset="0"/>
              </a:rPr>
              <a:t>Similar to B-DNA, the A-DNA is also a right handed helix.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The helix diameter of A-DNA is 26 Å.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The helix pitch (height of a turn) of A-DNA is 28.6 Å.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A DNA is 20 to 25% shorter than B-DNA due to the smaller rise per turn.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A-DNA contains 11.6 base pairs per turn.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The distance between the adjacent base pairs is 2.9 Å.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The helical twist per base pair in A-DNA is 31⁰.</a:t>
            </a:r>
          </a:p>
        </p:txBody>
      </p:sp>
    </p:spTree>
    <p:extLst>
      <p:ext uri="{BB962C8B-B14F-4D97-AF65-F5344CB8AC3E}">
        <p14:creationId xmlns:p14="http://schemas.microsoft.com/office/powerpoint/2010/main" val="3003685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954</TotalTime>
  <Words>995</Words>
  <Application>Microsoft Office PowerPoint</Application>
  <PresentationFormat>Custom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Franklin Gothic Book</vt:lpstr>
      <vt:lpstr>Perpetua</vt:lpstr>
      <vt:lpstr>Times New Roman</vt:lpstr>
      <vt:lpstr>Wingdings 2</vt:lpstr>
      <vt:lpstr>Equity</vt:lpstr>
      <vt:lpstr>STRUCTURE OF DNA A, B and Z Form</vt:lpstr>
      <vt:lpstr>Different Types of DNA Conformations</vt:lpstr>
      <vt:lpstr>Different Types of DNA Conformations</vt:lpstr>
      <vt:lpstr>B-DNA</vt:lpstr>
      <vt:lpstr>PowerPoint Presentation</vt:lpstr>
      <vt:lpstr>B-DNA</vt:lpstr>
      <vt:lpstr>B-DNA</vt:lpstr>
      <vt:lpstr>A-DNA</vt:lpstr>
      <vt:lpstr>A-DNA</vt:lpstr>
      <vt:lpstr>A-DNA</vt:lpstr>
      <vt:lpstr>Z-DNA</vt:lpstr>
      <vt:lpstr>Z-DNA</vt:lpstr>
      <vt:lpstr>Z-DNA</vt:lpstr>
      <vt:lpstr>PowerPoint Presentation</vt:lpstr>
      <vt:lpstr>PowerPoint Presentation</vt:lpstr>
      <vt:lpstr>A comparison of A-DNA, B-DNA and Z-DNA</vt:lpstr>
      <vt:lpstr>A comparison of A-DNA, B-DNA and Z-DNA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</dc:creator>
  <cp:lastModifiedBy>Shozab Seemab Khan</cp:lastModifiedBy>
  <cp:revision>114</cp:revision>
  <dcterms:created xsi:type="dcterms:W3CDTF">2006-08-16T00:00:00Z</dcterms:created>
  <dcterms:modified xsi:type="dcterms:W3CDTF">2024-12-02T11:17:54Z</dcterms:modified>
</cp:coreProperties>
</file>